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docProps/custom.xml" ContentType="application/vnd.openxmlformats-officedocument.custom-propertie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  <Relationship Id="rId5" Type="http://schemas.openxmlformats.org/officeDocument/2006/relationships/custom-properties" Target="docProps/custom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</p:sldIdLst>
  <p:sldSz cx="12188952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jpg>
</file>

<file path=ppt/media/image20.jp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Relationship Id="rId3" Type="http://schemas.openxmlformats.org/officeDocument/2006/relationships/image" Target="../media/image7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Relationship Id="rId3" Type="http://schemas.openxmlformats.org/officeDocument/2006/relationships/image" Target="../media/image10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Relationship Id="rId3" Type="http://schemas.openxmlformats.org/officeDocument/2006/relationships/image" Target="../media/image11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Relationship Id="rId3" Type="http://schemas.openxmlformats.org/officeDocument/2006/relationships/image" Target="../media/image10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3" Type="http://schemas.openxmlformats.org/officeDocument/2006/relationships/image" Target="../media/image19.jp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4251960"/>
            <a:ext cx="9751161" cy="17145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533" y="1028700"/>
            <a:ext cx="5491884" cy="3086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9447" y="342900"/>
            <a:ext cx="1218895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4319"/>
              </a:lnSpc>
            </a:pPr>
            <a:r>
              <a:rPr sz="3599">
                <a:solidFill>
                  <a:srgbClr val="FF2A6D"/>
                </a:solidFill>
                <a:latin typeface="Arial"/>
              </a:rPr>
              <a:t>🌆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8895" y="342900"/>
            <a:ext cx="9751161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7DF9FF"/>
                </a:solidFill>
                <a:latin typeface="Arial"/>
              </a:rPr>
              <a:t>✨ </a:t>
            </a:r>
            <a:r>
              <a:rPr sz="2699" b="1">
                <a:solidFill>
                  <a:srgbClr val="FF2A6D"/>
                </a:solidFill>
                <a:latin typeface="Arial"/>
              </a:rPr>
              <a:t>重庆赛博朋克风两日游</a:t>
            </a:r>
            <a:r>
              <a:rPr sz="2999" b="1">
                <a:solidFill>
                  <a:srgbClr val="7DF9FF"/>
                </a:solidFill>
                <a:latin typeface="Arial"/>
              </a:rPr>
              <a:t> ✨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360609" y="342900"/>
            <a:ext cx="1218895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4319"/>
              </a:lnSpc>
            </a:pPr>
            <a:r>
              <a:rPr sz="3599">
                <a:solidFill>
                  <a:srgbClr val="05D9E8"/>
                </a:solidFill>
                <a:latin typeface="Arial"/>
              </a:rPr>
              <a:t>🔮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342" y="4320540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沉浸式体验中国最具赛博朋克风格的城市景观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28342" y="4663440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打卡网红3D魔幻建筑与霓虹夜景</a:t>
            </a:r>
            <a:r>
              <a:rPr sz="1499">
                <a:solidFill>
                  <a:srgbClr val="FF2A6D"/>
                </a:solidFill>
                <a:latin typeface="Arial"/>
              </a:rPr>
              <a:t> 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8342" y="5006340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专业级赛博朋克风格摄影机会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28342" y="5349240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2000元预算内高品质体验</a:t>
            </a:r>
            <a:r>
              <a:rPr sz="1499">
                <a:solidFill>
                  <a:srgbClr val="FFC857"/>
                </a:solidFill>
                <a:latin typeface="Arial"/>
              </a:rPr>
              <a:t> 💰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28342" y="5692140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以拍照打卡为主，预留充足体验时间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9447" y="6172200"/>
            <a:ext cx="3656685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079"/>
              </a:lnSpc>
            </a:pPr>
            <a:r>
              <a:rPr sz="899">
                <a:solidFill>
                  <a:srgbClr val="999999"/>
                </a:solidFill>
                <a:latin typeface="Arial"/>
              </a:rPr>
              <a:t>重庆赛博朋克风旅游路线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360609" y="6172200"/>
            <a:ext cx="1218895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439"/>
              </a:lnSpc>
            </a:pPr>
            <a:r>
              <a:rPr sz="1199" b="1">
                <a:solidFill>
                  <a:srgbClr val="7DF9FF"/>
                </a:solidFill>
                <a:latin typeface="Arial"/>
              </a:rPr>
              <a:t>01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508760"/>
            <a:ext cx="5485028" cy="27432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7069592" y="1508760"/>
            <a:ext cx="3900464" cy="27432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1218895" y="4389120"/>
            <a:ext cx="5485028" cy="185166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7642" y="4389120"/>
            <a:ext cx="1234131" cy="1851660"/>
          </a:xfrm>
          <a:prstGeom prst="rect">
            <a:avLst/>
          </a:prstGeom>
        </p:spPr>
      </p:pic>
      <p:pic>
        <p:nvPicPr>
          <p:cNvPr id="6" name="Picture 5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824" y="4688380"/>
            <a:ext cx="1950232" cy="125313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9447" y="342900"/>
            <a:ext cx="60944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239"/>
              </a:lnSpc>
            </a:pPr>
            <a:r>
              <a:rPr sz="2699">
                <a:solidFill>
                  <a:srgbClr val="05D9E8"/>
                </a:solidFill>
                <a:latin typeface="Arial"/>
              </a:rPr>
              <a:t>📷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970056" y="342900"/>
            <a:ext cx="60944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239"/>
              </a:lnSpc>
            </a:pPr>
            <a:r>
              <a:rPr sz="2699">
                <a:solidFill>
                  <a:srgbClr val="FF2A6D"/>
                </a:solidFill>
                <a:latin typeface="Arial"/>
              </a:rPr>
              <a:t>🌃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8895" y="68580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📸 </a:t>
            </a:r>
            <a:r>
              <a:rPr sz="2699" b="1">
                <a:solidFill>
                  <a:srgbClr val="FF2A6D"/>
                </a:solidFill>
                <a:latin typeface="Arial"/>
              </a:rPr>
              <a:t>赛博朋克摄影技巧与第一天总结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62674" y="1577339"/>
            <a:ext cx="499747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✨ </a:t>
            </a:r>
            <a:r>
              <a:rPr sz="1799" b="1">
                <a:solidFill>
                  <a:srgbClr val="05D9E8"/>
                </a:solidFill>
                <a:latin typeface="Arial"/>
              </a:rPr>
              <a:t>赛博朋克风格摄影核心技巧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13371" y="1577339"/>
            <a:ext cx="3412906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⚙️ </a:t>
            </a:r>
            <a:r>
              <a:rPr sz="1799" b="1">
                <a:solidFill>
                  <a:srgbClr val="05D9E8"/>
                </a:solidFill>
                <a:latin typeface="Arial"/>
              </a:rPr>
              <a:t>专业拍摄参数建议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84563" y="2057400"/>
            <a:ext cx="4875580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色彩搭配：以蓝紫色为主色调，搭配霓虹粉和青色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35260" y="2057400"/>
            <a:ext cx="3291017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◉ </a:t>
            </a:r>
            <a:r>
              <a:rPr sz="1199" b="1">
                <a:solidFill>
                  <a:srgbClr val="FFC857"/>
                </a:solidFill>
                <a:latin typeface="Arial"/>
              </a:rPr>
              <a:t>李子坝轻轨：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79039" y="2331720"/>
            <a:ext cx="3047238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快门速度1/250s以上凝固运动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84563" y="2400300"/>
            <a:ext cx="4875580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光线控制：寻找高对比度场景，突出人工光源效果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79039" y="2606040"/>
            <a:ext cx="3047238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白平衡偏冷色调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84563" y="2743200"/>
            <a:ext cx="4875580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构图要素：多拍摄垂直空间，捕捉玻璃幕墙反射，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35260" y="2948940"/>
            <a:ext cx="3291017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◉ </a:t>
            </a:r>
            <a:r>
              <a:rPr sz="1199" b="1">
                <a:solidFill>
                  <a:srgbClr val="FFC857"/>
                </a:solidFill>
                <a:latin typeface="Arial"/>
              </a:rPr>
              <a:t>洪崖洞夜景：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28342" y="3017520"/>
            <a:ext cx="4875580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寻找霓虹灯元素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679039" y="3223260"/>
            <a:ext cx="3047238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ISO控制在800以下保证画质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679039" y="3497580"/>
            <a:ext cx="3047238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长曝光2-5秒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435260" y="3840480"/>
            <a:ext cx="3291017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◉ </a:t>
            </a:r>
            <a:r>
              <a:rPr sz="1199" b="1">
                <a:solidFill>
                  <a:srgbClr val="FFC857"/>
                </a:solidFill>
                <a:latin typeface="Arial"/>
              </a:rPr>
              <a:t>后期处理：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679039" y="4114800"/>
            <a:ext cx="3047238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加强紫色和青色饱和度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679039" y="4389120"/>
            <a:ext cx="3047238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适当增加暗部细节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62674" y="4457700"/>
            <a:ext cx="499747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💬 </a:t>
            </a:r>
            <a:r>
              <a:rPr sz="1799" b="1">
                <a:solidFill>
                  <a:srgbClr val="05D9E8"/>
                </a:solidFill>
                <a:latin typeface="Arial"/>
              </a:rPr>
              <a:t>朋友圈文案推荐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584563" y="4937759"/>
            <a:ext cx="4875580" cy="109728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49"/>
              </a:lnSpc>
            </a:pPr>
            <a:r>
              <a:rPr sz="1499" b="1">
                <a:solidFill>
                  <a:srgbClr val="FF2A6D"/>
                </a:solidFill>
                <a:latin typeface="Arial"/>
              </a:rPr>
              <a:t>"</a:t>
            </a:r>
            <a:r>
              <a:rPr sz="1199">
                <a:solidFill>
                  <a:srgbClr val="FFFFFF"/>
                </a:solidFill>
                <a:latin typeface="Arial"/>
              </a:rPr>
              <a:t>在8D魔都捕捉赛博朋克的未来感</a:t>
            </a:r>
            <a:r>
              <a:rPr sz="1349">
                <a:solidFill>
                  <a:srgbClr val="FFC857"/>
                </a:solidFill>
                <a:latin typeface="Arial"/>
              </a:rPr>
              <a:t>✨ </a:t>
            </a:r>
            <a:r>
              <a:rPr sz="1199">
                <a:solidFill>
                  <a:srgbClr val="FFFFFF"/>
                </a:solidFill>
                <a:latin typeface="Arial"/>
              </a:rPr>
              <a:t>从轻轨穿楼到霓虹洪崖，重庆的每一帧都像科幻电影场景</a:t>
            </a:r>
            <a:r>
              <a:rPr sz="1349">
                <a:solidFill>
                  <a:srgbClr val="7DF9FF"/>
                </a:solidFill>
                <a:latin typeface="Arial"/>
              </a:rPr>
              <a:t>🌆 </a:t>
            </a:r>
            <a:r>
              <a:rPr sz="1199" b="1">
                <a:solidFill>
                  <a:srgbClr val="6B77E5"/>
                </a:solidFill>
                <a:latin typeface="Arial"/>
              </a:rPr>
              <a:t>#赛博重庆 #魔幻山城</a:t>
            </a:r>
            <a:r>
              <a:rPr sz="1499" b="1">
                <a:solidFill>
                  <a:srgbClr val="FF2A6D"/>
                </a:solidFill>
                <a:latin typeface="Arial"/>
              </a:rPr>
              <a:t>"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218895" y="6309359"/>
            <a:ext cx="975116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999999"/>
                </a:solidFill>
                <a:latin typeface="Arial"/>
              </a:rPr>
              <a:t>⚡ 探索赛博重庆 | 第一天技术总结 ⚡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2057400"/>
            <a:ext cx="9751161" cy="34290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828342" y="5623559"/>
            <a:ext cx="8532266" cy="54864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2218" y="2057400"/>
            <a:ext cx="2284514" cy="3429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447" y="342900"/>
            <a:ext cx="243779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>
                <a:solidFill>
                  <a:srgbClr val="6B77E5"/>
                </a:solidFill>
                <a:latin typeface="Arial"/>
              </a:rPr>
              <a:t>🔮 </a:t>
            </a:r>
            <a:r>
              <a:rPr sz="1499">
                <a:solidFill>
                  <a:srgbClr val="6B77E5"/>
                </a:solidFill>
                <a:latin typeface="Arial"/>
              </a:rPr>
              <a:t>赛博重庆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1714" y="342900"/>
            <a:ext cx="243779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799"/>
              </a:lnSpc>
            </a:pPr>
            <a:r>
              <a:rPr sz="1499" b="1">
                <a:solidFill>
                  <a:srgbClr val="FF2A6D"/>
                </a:solidFill>
                <a:latin typeface="Arial"/>
              </a:rPr>
              <a:t>DAY 02 </a:t>
            </a:r>
            <a:r>
              <a:rPr sz="1349">
                <a:solidFill>
                  <a:srgbClr val="FFFFFF"/>
                </a:solidFill>
                <a:latin typeface="Arial"/>
              </a:rPr>
              <a:t>⏱ 9:00-22:00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8895" y="102870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05D9E8"/>
                </a:solidFill>
                <a:latin typeface="Arial"/>
              </a:rPr>
              <a:t>✨ </a:t>
            </a:r>
            <a:r>
              <a:rPr sz="2699" b="1">
                <a:solidFill>
                  <a:srgbClr val="FF2A6D"/>
                </a:solidFill>
                <a:latin typeface="Arial"/>
              </a:rPr>
              <a:t>重庆赛博朋克风 </a:t>
            </a:r>
            <a:r>
              <a:rPr sz="2999" b="1">
                <a:solidFill>
                  <a:srgbClr val="05D9E8"/>
                </a:solidFill>
                <a:latin typeface="Arial"/>
              </a:rPr>
              <a:t>✨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8895" y="1714500"/>
            <a:ext cx="975116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519"/>
              </a:lnSpc>
            </a:pPr>
            <a:r>
              <a:rPr sz="2099" b="1">
                <a:solidFill>
                  <a:srgbClr val="05D9E8"/>
                </a:solidFill>
                <a:latin typeface="Arial"/>
              </a:rPr>
              <a:t>第二天行程：高空视角与小众打卡点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8342" y="5623559"/>
            <a:ext cx="8532266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🌆 </a:t>
            </a:r>
            <a:r>
              <a:rPr sz="1499" b="1">
                <a:solidFill>
                  <a:srgbClr val="FFFFFF"/>
                </a:solidFill>
                <a:latin typeface="Arial"/>
              </a:rPr>
              <a:t>270°城市全景 </a:t>
            </a:r>
            <a:r>
              <a:rPr sz="1499">
                <a:solidFill>
                  <a:srgbClr val="7DF9FF"/>
                </a:solidFill>
                <a:latin typeface="Arial"/>
              </a:rPr>
              <a:t>• </a:t>
            </a:r>
            <a:r>
              <a:rPr sz="1499">
                <a:solidFill>
                  <a:srgbClr val="FFFFFF"/>
                </a:solidFill>
                <a:latin typeface="Arial"/>
              </a:rPr>
              <a:t>彩色阶梯艺术 </a:t>
            </a:r>
            <a:r>
              <a:rPr sz="1499">
                <a:solidFill>
                  <a:srgbClr val="7DF9FF"/>
                </a:solidFill>
                <a:latin typeface="Arial"/>
              </a:rPr>
              <a:t>• </a:t>
            </a:r>
            <a:r>
              <a:rPr sz="1499">
                <a:solidFill>
                  <a:srgbClr val="FFFFFF"/>
                </a:solidFill>
                <a:latin typeface="Arial"/>
              </a:rPr>
              <a:t>未来主义建筑群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447" y="6377940"/>
            <a:ext cx="3656685" cy="342900"/>
          </a:xfrm>
          <a:prstGeom prst="rect">
            <a:avLst/>
          </a:prstGeom>
          <a:noFill/>
        </p:spPr>
        <p:txBody>
          <a:bodyPr wrap="square" lIns="0" rIns="0" tIns="0" bIns="0" anchor="b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📸 </a:t>
            </a:r>
            <a:r>
              <a:rPr sz="1199">
                <a:solidFill>
                  <a:srgbClr val="999999"/>
                </a:solidFill>
                <a:latin typeface="Arial"/>
              </a:rPr>
              <a:t>赛博朋克风格摄影之旅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970056" y="6377940"/>
            <a:ext cx="609447" cy="342900"/>
          </a:xfrm>
          <a:prstGeom prst="rect">
            <a:avLst/>
          </a:prstGeom>
          <a:noFill/>
        </p:spPr>
        <p:txBody>
          <a:bodyPr wrap="square" lIns="0" rIns="0" tIns="0" bIns="0" anchor="b">
            <a:noAutofit/>
          </a:bodyPr>
          <a:lstStyle/>
          <a:p>
            <a:pPr algn="r">
              <a:lnSpc>
                <a:spcPts val="1439"/>
              </a:lnSpc>
            </a:pPr>
            <a:r>
              <a:rPr sz="1199">
                <a:solidFill>
                  <a:srgbClr val="999999"/>
                </a:solidFill>
                <a:latin typeface="Arial"/>
              </a:rPr>
              <a:t>02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5280660"/>
            <a:ext cx="9751161" cy="89154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7313371" y="1988819"/>
            <a:ext cx="3656685" cy="1577339"/>
          </a:xfrm>
          <a:prstGeom prst="rect">
            <a:avLst/>
          </a:prstGeom>
          <a:noFill/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7313371" y="3977639"/>
            <a:ext cx="2803458" cy="2057400"/>
          </a:xfrm>
          <a:prstGeom prst="rect">
            <a:avLst/>
          </a:prstGeom>
          <a:noFill/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0416" y="1988819"/>
            <a:ext cx="2102594" cy="1577339"/>
          </a:xfrm>
          <a:prstGeom prst="rect">
            <a:avLst/>
          </a:prstGeom>
        </p:spPr>
      </p:pic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575" y="3977639"/>
            <a:ext cx="1543049" cy="2057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🌆 </a:t>
            </a:r>
            <a:r>
              <a:rPr sz="2699" b="1">
                <a:solidFill>
                  <a:srgbClr val="FF2A6D"/>
                </a:solidFill>
                <a:latin typeface="Arial"/>
              </a:rPr>
              <a:t>上午行程：都市层叠景观与色彩艺术体验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8895" y="1371600"/>
            <a:ext cx="5485028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 b="1">
                <a:solidFill>
                  <a:srgbClr val="05D9E8"/>
                </a:solidFill>
                <a:latin typeface="Arial"/>
              </a:rPr>
              <a:t>🕙 </a:t>
            </a:r>
            <a:r>
              <a:rPr sz="1649" b="1">
                <a:solidFill>
                  <a:srgbClr val="05D9E8"/>
                </a:solidFill>
                <a:latin typeface="Arial"/>
              </a:rPr>
              <a:t>上午行程安排 (9:00-12:00)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8895" y="1988819"/>
            <a:ext cx="5485028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📍 </a:t>
            </a:r>
            <a:r>
              <a:rPr sz="1349" b="1">
                <a:solidFill>
                  <a:srgbClr val="7DF9FF"/>
                </a:solidFill>
                <a:latin typeface="Arial"/>
              </a:rPr>
              <a:t>白象街望江公寓观景台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28342" y="240030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🚇 </a:t>
            </a:r>
            <a:r>
              <a:rPr sz="1199">
                <a:solidFill>
                  <a:srgbClr val="FFFFFF"/>
                </a:solidFill>
                <a:latin typeface="Arial"/>
              </a:rPr>
              <a:t>渝中区白象街1-6号，地铁1号线小什字站7号口步行10分钟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28342" y="274320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✨ </a:t>
            </a:r>
            <a:r>
              <a:rPr sz="1199">
                <a:solidFill>
                  <a:srgbClr val="FFFFFF"/>
                </a:solidFill>
                <a:latin typeface="Arial"/>
              </a:rPr>
              <a:t>特色：老建筑与现代城市的强烈对比，立体城市结构完美呈现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28342" y="308610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拍摄建议：使用广角镜头捕捉索道与高楼同框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18895" y="3566160"/>
            <a:ext cx="5485028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📍 </a:t>
            </a:r>
            <a:r>
              <a:rPr sz="1349" b="1">
                <a:solidFill>
                  <a:srgbClr val="7DF9FF"/>
                </a:solidFill>
                <a:latin typeface="Arial"/>
              </a:rPr>
              <a:t>枇杷山正街彩虹天梯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13371" y="3634740"/>
            <a:ext cx="365668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CCCCCC"/>
                </a:solidFill>
                <a:latin typeface="Arial"/>
              </a:rPr>
              <a:t>白象街轻轨穿楼景观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28342" y="397763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🚇 </a:t>
            </a:r>
            <a:r>
              <a:rPr sz="1199">
                <a:solidFill>
                  <a:srgbClr val="FFFFFF"/>
                </a:solidFill>
                <a:latin typeface="Arial"/>
              </a:rPr>
              <a:t>渝中区枇杷山正街一巷9号，地铁1号线七星岗站2号口步行8分钟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828342" y="432054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✨ </a:t>
            </a:r>
            <a:r>
              <a:rPr sz="1199">
                <a:solidFill>
                  <a:srgbClr val="FFFFFF"/>
                </a:solidFill>
                <a:latin typeface="Arial"/>
              </a:rPr>
              <a:t>特色：色彩斑斓阶梯与老旧居民楼形成强烈视觉冲击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828342" y="466344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拍摄建议：从下往上拍摄突出纵深感，利用窗户作前景框架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62674" y="5349240"/>
            <a:ext cx="9263603" cy="75438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FF2A6D"/>
                </a:solidFill>
                <a:latin typeface="Arial"/>
              </a:rPr>
              <a:t>🌃 </a:t>
            </a:r>
            <a:r>
              <a:rPr sz="1349" b="1">
                <a:solidFill>
                  <a:srgbClr val="FF2A6D"/>
                </a:solidFill>
                <a:latin typeface="Arial"/>
              </a:rPr>
              <a:t>赛博朋克元素：</a:t>
            </a:r>
            <a:r>
              <a:rPr sz="1199">
                <a:solidFill>
                  <a:srgbClr val="FFFFFF"/>
                </a:solidFill>
                <a:latin typeface="Arial"/>
              </a:rPr>
              <a:t>人工色彩与市井生活的超现实融合，传统与现代的碰撞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313371" y="6103619"/>
            <a:ext cx="2803458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CCCCCC"/>
                </a:solidFill>
                <a:latin typeface="Arial"/>
              </a:rPr>
              <a:t>枇杷山彩虹天梯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970056" y="6515100"/>
            <a:ext cx="609447" cy="20573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079"/>
              </a:lnSpc>
            </a:pPr>
            <a:r>
              <a:rPr sz="899">
                <a:solidFill>
                  <a:srgbClr val="999999"/>
                </a:solidFill>
                <a:latin typeface="Arial"/>
              </a:rPr>
              <a:t>1/6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6703923" y="1371600"/>
            <a:ext cx="4266133" cy="2194560"/>
          </a:xfrm>
          <a:prstGeom prst="rect">
            <a:avLst/>
          </a:prstGeom>
          <a:solidFill>
            <a:srgbClr val="1A1A2E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3923" y="3977639"/>
            <a:ext cx="4266133" cy="1988819"/>
          </a:xfrm>
          <a:prstGeom prst="rect">
            <a:avLst/>
          </a:prstGeom>
          <a:solidFill>
            <a:srgbClr val="1A1A2E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1218895" y="6103619"/>
            <a:ext cx="9751161" cy="48006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635" y="1440180"/>
            <a:ext cx="1370708" cy="2057400"/>
          </a:xfrm>
          <a:prstGeom prst="rect">
            <a:avLst/>
          </a:prstGeom>
        </p:spPr>
      </p:pic>
      <p:pic>
        <p:nvPicPr>
          <p:cNvPr id="6" name="Picture 5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392" y="4046220"/>
            <a:ext cx="2679196" cy="18516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🌆 </a:t>
            </a:r>
            <a:r>
              <a:rPr sz="2699" b="1">
                <a:solidFill>
                  <a:srgbClr val="FF2A6D"/>
                </a:solidFill>
                <a:latin typeface="Arial"/>
              </a:rPr>
              <a:t>下午行程：高空全景视角与摩天楼群体验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8895" y="1371600"/>
            <a:ext cx="487558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159"/>
              </a:lnSpc>
            </a:pPr>
            <a:r>
              <a:rPr sz="1799" b="1">
                <a:solidFill>
                  <a:srgbClr val="05D9E8"/>
                </a:solidFill>
                <a:latin typeface="Arial"/>
              </a:rPr>
              <a:t>⏱ </a:t>
            </a:r>
            <a:r>
              <a:rPr sz="1649" b="1">
                <a:solidFill>
                  <a:srgbClr val="05D9E8"/>
                </a:solidFill>
                <a:latin typeface="Arial"/>
              </a:rPr>
              <a:t>下午行程安排 (13:00-18:00)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8895" y="1920240"/>
            <a:ext cx="487558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🔭 </a:t>
            </a:r>
            <a:r>
              <a:rPr sz="1499" b="1">
                <a:solidFill>
                  <a:srgbClr val="7DF9FF"/>
                </a:solidFill>
                <a:latin typeface="Arial"/>
              </a:rPr>
              <a:t>壹华里夜景公园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62674" y="233172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🌐 </a:t>
            </a:r>
            <a:r>
              <a:rPr sz="1199">
                <a:solidFill>
                  <a:srgbClr val="FFFFFF"/>
                </a:solidFill>
                <a:latin typeface="Arial"/>
              </a:rPr>
              <a:t>270度城市全景观景平台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2674" y="267462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📍 </a:t>
            </a:r>
            <a:r>
              <a:rPr sz="1199">
                <a:solidFill>
                  <a:srgbClr val="FFFFFF"/>
                </a:solidFill>
                <a:latin typeface="Arial"/>
              </a:rPr>
              <a:t>南岸区南山风景区，打车约30元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62674" y="3017520"/>
            <a:ext cx="463180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✨ </a:t>
            </a:r>
            <a:r>
              <a:rPr sz="1199">
                <a:solidFill>
                  <a:srgbClr val="FFFFFF"/>
                </a:solidFill>
                <a:latin typeface="Arial"/>
              </a:rPr>
              <a:t>特色：密集高楼群与山城地貌的科幻感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62674" y="3429000"/>
            <a:ext cx="463180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拍摄：长曝光拍摄车流光轨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18895" y="3977639"/>
            <a:ext cx="487558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🏙️ </a:t>
            </a:r>
            <a:r>
              <a:rPr sz="1499" b="1">
                <a:solidFill>
                  <a:srgbClr val="7DF9FF"/>
                </a:solidFill>
                <a:latin typeface="Arial"/>
              </a:rPr>
              <a:t>重庆世贸大厦天台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62674" y="438912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🌐 </a:t>
            </a:r>
            <a:r>
              <a:rPr sz="1199">
                <a:solidFill>
                  <a:srgbClr val="FFFFFF"/>
                </a:solidFill>
                <a:latin typeface="Arial"/>
              </a:rPr>
              <a:t>360度无遮挡城市景观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62674" y="4732020"/>
            <a:ext cx="463180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📍 </a:t>
            </a:r>
            <a:r>
              <a:rPr sz="1199">
                <a:solidFill>
                  <a:srgbClr val="FFFFFF"/>
                </a:solidFill>
                <a:latin typeface="Arial"/>
              </a:rPr>
              <a:t>渝中区民生路235号，门票68元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2674" y="5143500"/>
            <a:ext cx="463180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✨ </a:t>
            </a:r>
            <a:r>
              <a:rPr sz="1199">
                <a:solidFill>
                  <a:srgbClr val="FFFFFF"/>
                </a:solidFill>
                <a:latin typeface="Arial"/>
              </a:rPr>
              <a:t>特色：密集摩天楼群与立体交通网络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62674" y="5554980"/>
            <a:ext cx="463180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拍摄：捕捉轻轨穿楼魔幻场景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62674" y="6172200"/>
            <a:ext cx="926360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 b="1">
                <a:solidFill>
                  <a:srgbClr val="7DF9FF"/>
                </a:solidFill>
                <a:latin typeface="Arial"/>
              </a:rPr>
              <a:t>🔮 </a:t>
            </a:r>
            <a:r>
              <a:rPr sz="1199">
                <a:solidFill>
                  <a:srgbClr val="FFFFFF"/>
                </a:solidFill>
                <a:latin typeface="Arial"/>
              </a:rPr>
              <a:t>赛博朋克特色：立体城市结构、未来主义建筑群、科技感城市景观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371600"/>
            <a:ext cx="5485028" cy="466344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462674" y="4869179"/>
            <a:ext cx="4997470" cy="1028700"/>
          </a:xfrm>
          <a:prstGeom prst="rect">
            <a:avLst/>
          </a:prstGeom>
          <a:solidFill>
            <a:srgbClr val="2D142C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7069592" y="4937759"/>
            <a:ext cx="3900464" cy="109728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9592" y="1784604"/>
            <a:ext cx="3900464" cy="26029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🌃 </a:t>
            </a:r>
            <a:r>
              <a:rPr sz="2699" b="1">
                <a:solidFill>
                  <a:srgbClr val="FF2A6D"/>
                </a:solidFill>
                <a:latin typeface="Arial"/>
              </a:rPr>
              <a:t>晚上行程：未来主义建筑群与赛博朋克摄影技巧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62674" y="1508760"/>
            <a:ext cx="499747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⏰ </a:t>
            </a:r>
            <a:r>
              <a:rPr sz="2099" b="1">
                <a:solidFill>
                  <a:srgbClr val="05D9E8"/>
                </a:solidFill>
                <a:latin typeface="Arial"/>
              </a:rPr>
              <a:t>晚上行程安排 (19:00-22:00)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2674" y="1988819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159"/>
              </a:lnSpc>
            </a:pPr>
            <a:r>
              <a:rPr sz="1799" b="1">
                <a:solidFill>
                  <a:srgbClr val="7DF9FF"/>
                </a:solidFill>
                <a:latin typeface="Arial"/>
              </a:rPr>
              <a:t>🏙️ </a:t>
            </a:r>
            <a:r>
              <a:rPr sz="1649" b="1">
                <a:solidFill>
                  <a:srgbClr val="7DF9FF"/>
                </a:solidFill>
                <a:latin typeface="Arial"/>
              </a:rPr>
              <a:t>朝天门大融汇商场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706453" y="2331720"/>
            <a:ext cx="475369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两江交汇处的未来主义建筑群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06453" y="2606040"/>
            <a:ext cx="475369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📍 </a:t>
            </a:r>
            <a:r>
              <a:rPr sz="1199">
                <a:solidFill>
                  <a:srgbClr val="FFFFFF"/>
                </a:solidFill>
                <a:latin typeface="Arial"/>
              </a:rPr>
              <a:t>渝中区朝天门广场，地铁1号线小什字站8号口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06453" y="2880360"/>
            <a:ext cx="475369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✨ </a:t>
            </a:r>
            <a:r>
              <a:rPr sz="1199">
                <a:solidFill>
                  <a:srgbClr val="FFFFFF"/>
                </a:solidFill>
                <a:latin typeface="Arial"/>
              </a:rPr>
              <a:t>流线型建筑与全息投影装置，两江交汇景象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453" y="3154679"/>
            <a:ext cx="475369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拍摄建筑倒映在江面的对称构图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62674" y="356616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159"/>
              </a:lnSpc>
            </a:pPr>
            <a:r>
              <a:rPr sz="1799" b="1">
                <a:solidFill>
                  <a:srgbClr val="7DF9FF"/>
                </a:solidFill>
                <a:latin typeface="Arial"/>
              </a:rPr>
              <a:t>📷 </a:t>
            </a:r>
            <a:r>
              <a:rPr sz="1649" b="1">
                <a:solidFill>
                  <a:srgbClr val="7DF9FF"/>
                </a:solidFill>
                <a:latin typeface="Arial"/>
              </a:rPr>
              <a:t>赛博朋克摄影核心技巧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06453" y="3909059"/>
            <a:ext cx="475369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⌚ </a:t>
            </a:r>
            <a:r>
              <a:rPr sz="1199">
                <a:solidFill>
                  <a:srgbClr val="FFFFFF"/>
                </a:solidFill>
                <a:latin typeface="Arial"/>
              </a:rPr>
              <a:t>最佳拍摄时间：蓝调时刻（日落后30分钟）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706453" y="4183380"/>
            <a:ext cx="475369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📐 </a:t>
            </a:r>
            <a:r>
              <a:rPr sz="1199">
                <a:solidFill>
                  <a:srgbClr val="FFFFFF"/>
                </a:solidFill>
                <a:latin typeface="Arial"/>
              </a:rPr>
              <a:t>构图要点：低角度仰拍，几何线条和光影对比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706453" y="4457700"/>
            <a:ext cx="475369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🎨 </a:t>
            </a:r>
            <a:r>
              <a:rPr sz="1199">
                <a:solidFill>
                  <a:srgbClr val="FFFFFF"/>
                </a:solidFill>
                <a:latin typeface="Arial"/>
              </a:rPr>
              <a:t>色彩处理：增强霓虹色彩饱和度，营造科技感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06453" y="4937759"/>
            <a:ext cx="4509912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FF2A6D"/>
                </a:solidFill>
                <a:latin typeface="Arial"/>
              </a:rPr>
              <a:t>📱 </a:t>
            </a:r>
            <a:r>
              <a:rPr sz="1349" b="1">
                <a:solidFill>
                  <a:srgbClr val="FF2A6D"/>
                </a:solidFill>
                <a:latin typeface="Arial"/>
              </a:rPr>
              <a:t>朋友圈文案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13371" y="5074920"/>
            <a:ext cx="3412906" cy="82295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💡 </a:t>
            </a:r>
            <a:r>
              <a:rPr sz="1199">
                <a:solidFill>
                  <a:srgbClr val="FFFFFF"/>
                </a:solidFill>
                <a:latin typeface="Arial"/>
              </a:rPr>
              <a:t>拍摄提示：使用三脚架和长曝光，捕捉建筑与水面的完美倒影效果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06453" y="5212080"/>
            <a:ext cx="4509912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"穿梭在8D魔幻之都的霓虹丛林🌉 每一帧都是赛博朋克的视觉盛宴 #重庆 #赛博朋克 #城市探险"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970056" y="6309359"/>
            <a:ext cx="97511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079"/>
              </a:lnSpc>
            </a:pPr>
            <a:r>
              <a:rPr sz="899">
                <a:solidFill>
                  <a:srgbClr val="999999"/>
                </a:solidFill>
                <a:latin typeface="Arial"/>
              </a:rPr>
              <a:t>1/5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6703923" y="4663440"/>
            <a:ext cx="4875580" cy="150876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61" y="5486400"/>
            <a:ext cx="1371257" cy="1028700"/>
          </a:xfrm>
          <a:prstGeom prst="rect">
            <a:avLst/>
          </a:prstGeom>
        </p:spPr>
      </p:pic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8873" y="5486400"/>
            <a:ext cx="771524" cy="1028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>
                <a:solidFill>
                  <a:srgbClr val="05D9E8"/>
                </a:solidFill>
                <a:latin typeface="Arial"/>
              </a:rPr>
              <a:t>✨ </a:t>
            </a:r>
            <a:r>
              <a:rPr sz="2699" b="1">
                <a:solidFill>
                  <a:srgbClr val="FF2A6D"/>
                </a:solidFill>
                <a:latin typeface="Arial"/>
              </a:rPr>
              <a:t>第二天行程总结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8895" y="1234439"/>
            <a:ext cx="975116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339"/>
              </a:lnSpc>
            </a:pPr>
            <a:r>
              <a:rPr sz="1949">
                <a:solidFill>
                  <a:srgbClr val="05D9E8"/>
                </a:solidFill>
                <a:latin typeface="Arial"/>
              </a:rPr>
              <a:t>🌆 </a:t>
            </a:r>
            <a:r>
              <a:rPr sz="1649" b="1">
                <a:solidFill>
                  <a:srgbClr val="7DF9FF"/>
                </a:solidFill>
                <a:latin typeface="Arial"/>
              </a:rPr>
              <a:t>赛博朋克风格拍照打卡完美收官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8895" y="1920240"/>
            <a:ext cx="487558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159"/>
              </a:lnSpc>
            </a:pPr>
            <a:r>
              <a:rPr sz="1799">
                <a:solidFill>
                  <a:srgbClr val="FF2A6D"/>
                </a:solidFill>
                <a:latin typeface="Arial"/>
              </a:rPr>
              <a:t>🏆 </a:t>
            </a:r>
            <a:r>
              <a:rPr sz="1499" b="1">
                <a:solidFill>
                  <a:srgbClr val="FFFFFF"/>
                </a:solidFill>
                <a:latin typeface="Arial"/>
              </a:rPr>
              <a:t>第二天行程核心收获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03923" y="1920240"/>
            <a:ext cx="487558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159"/>
              </a:lnSpc>
            </a:pPr>
            <a:r>
              <a:rPr sz="1799">
                <a:solidFill>
                  <a:srgbClr val="FF2A6D"/>
                </a:solidFill>
                <a:latin typeface="Arial"/>
              </a:rPr>
              <a:t>📸 </a:t>
            </a:r>
            <a:r>
              <a:rPr sz="1499" b="1">
                <a:solidFill>
                  <a:srgbClr val="FFFFFF"/>
                </a:solidFill>
                <a:latin typeface="Arial"/>
              </a:rPr>
              <a:t>实用拍照建议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8895" y="240030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◉ </a:t>
            </a:r>
            <a:r>
              <a:rPr sz="1199" b="1">
                <a:solidFill>
                  <a:srgbClr val="FFFFFF"/>
                </a:solidFill>
                <a:latin typeface="Arial"/>
              </a:rPr>
              <a:t>独特视角体验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03923" y="240030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◉ </a:t>
            </a:r>
            <a:r>
              <a:rPr sz="1199" b="1">
                <a:solidFill>
                  <a:srgbClr val="FFFFFF"/>
                </a:solidFill>
                <a:latin typeface="Arial"/>
              </a:rPr>
              <a:t>设备推荐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2674" y="274320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从街头艺术到高空全景，多层次感受重庆立体城市魅力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947702" y="274320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广角镜头必备，三脚架用于夜景长曝光，无人机提升视角层次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18895" y="315467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◉ </a:t>
            </a:r>
            <a:r>
              <a:rPr sz="1199" b="1">
                <a:solidFill>
                  <a:srgbClr val="FFFFFF"/>
                </a:solidFill>
                <a:latin typeface="Arial"/>
              </a:rPr>
              <a:t>赛博朋克元素完美融合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703923" y="315467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◉ </a:t>
            </a:r>
            <a:r>
              <a:rPr sz="1199" b="1">
                <a:solidFill>
                  <a:srgbClr val="FFFFFF"/>
                </a:solidFill>
                <a:latin typeface="Arial"/>
              </a:rPr>
              <a:t>时间把控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62674" y="349758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传统建筑与现代科技、老重庆风情与未来主义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947702" y="349758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每个景点预留1-2小时拍摄时间，避免行程过于紧张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18895" y="390905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◉ </a:t>
            </a:r>
            <a:r>
              <a:rPr sz="1199" b="1">
                <a:solidFill>
                  <a:srgbClr val="FFFFFF"/>
                </a:solidFill>
                <a:latin typeface="Arial"/>
              </a:rPr>
              <a:t>摄影作品丰富度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03923" y="390905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◉ </a:t>
            </a:r>
            <a:r>
              <a:rPr sz="1199" b="1">
                <a:solidFill>
                  <a:srgbClr val="FFFFFF"/>
                </a:solidFill>
                <a:latin typeface="Arial"/>
              </a:rPr>
              <a:t>后期调色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62674" y="425196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5个特色打卡点，每处都有独特的拍摄角度和构图方式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47702" y="425196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增强对比度和饱和度，突出霓虹色彩和城市光影效果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218895" y="466344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◉ </a:t>
            </a:r>
            <a:r>
              <a:rPr sz="1199" b="1">
                <a:solidFill>
                  <a:srgbClr val="FFFFFF"/>
                </a:solidFill>
                <a:latin typeface="Arial"/>
              </a:rPr>
              <a:t>预算控制优秀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03923" y="4663440"/>
            <a:ext cx="487558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979"/>
              </a:lnSpc>
            </a:pPr>
            <a:r>
              <a:rPr sz="1649">
                <a:solidFill>
                  <a:srgbClr val="FFC857"/>
                </a:solidFill>
                <a:latin typeface="Arial"/>
              </a:rPr>
              <a:t>⚠️ </a:t>
            </a:r>
            <a:r>
              <a:rPr sz="1499" b="1">
                <a:solidFill>
                  <a:srgbClr val="7DF9FF"/>
                </a:solidFill>
                <a:latin typeface="Arial"/>
              </a:rPr>
              <a:t>行动指南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62674" y="500634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总花费仅</a:t>
            </a:r>
            <a:r>
              <a:rPr sz="1349" b="1">
                <a:solidFill>
                  <a:srgbClr val="FFC857"/>
                </a:solidFill>
                <a:latin typeface="Arial"/>
              </a:rPr>
              <a:t>98元</a:t>
            </a:r>
            <a:r>
              <a:rPr sz="1199">
                <a:solidFill>
                  <a:srgbClr val="FFFFFF"/>
                </a:solidFill>
                <a:latin typeface="Arial"/>
              </a:rPr>
              <a:t>（门票68元+交通30元），性价比极高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25813" y="5074920"/>
            <a:ext cx="463180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→ </a:t>
            </a:r>
            <a:r>
              <a:rPr sz="1199">
                <a:solidFill>
                  <a:srgbClr val="FFFFFF"/>
                </a:solidFill>
                <a:latin typeface="Arial"/>
              </a:rPr>
              <a:t>提前查看天气预报，雾天和晴天各有不同的拍摄效果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825813" y="5417820"/>
            <a:ext cx="463180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→ </a:t>
            </a:r>
            <a:r>
              <a:rPr sz="1199">
                <a:solidFill>
                  <a:srgbClr val="FFFFFF"/>
                </a:solidFill>
                <a:latin typeface="Arial"/>
              </a:rPr>
              <a:t>携带充电宝和备用电池，夜景拍摄耗电量大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825813" y="5760720"/>
            <a:ext cx="463180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→ </a:t>
            </a:r>
            <a:r>
              <a:rPr sz="1199">
                <a:solidFill>
                  <a:srgbClr val="FFFFFF"/>
                </a:solidFill>
                <a:latin typeface="Arial"/>
              </a:rPr>
              <a:t>关注景点开放时间，合理安排行程顺序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218895" y="6515100"/>
            <a:ext cx="4509912" cy="20573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CCCCCC"/>
                </a:solidFill>
                <a:latin typeface="Arial"/>
              </a:rPr>
              <a:t>左: 白象街观景台 | 右: 彩虹天梯艺术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579504" y="6515100"/>
            <a:ext cx="487558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079"/>
              </a:lnSpc>
            </a:pPr>
            <a:r>
              <a:rPr sz="899">
                <a:solidFill>
                  <a:srgbClr val="999999"/>
                </a:solidFill>
                <a:latin typeface="Arial"/>
              </a:rPr>
              <a:t>02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609447" y="342900"/>
            <a:ext cx="10970056" cy="61722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8745" y="1371600"/>
            <a:ext cx="3085328" cy="3086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9447" y="342900"/>
            <a:ext cx="1218895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4319"/>
              </a:lnSpc>
            </a:pPr>
            <a:r>
              <a:rPr sz="3599">
                <a:solidFill>
                  <a:srgbClr val="05D9E8"/>
                </a:solidFill>
                <a:latin typeface="Arial"/>
              </a:rPr>
              <a:t>💡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360609" y="342900"/>
            <a:ext cx="1218895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4319"/>
              </a:lnSpc>
            </a:pPr>
            <a:r>
              <a:rPr sz="3599">
                <a:solidFill>
                  <a:srgbClr val="FF2A6D"/>
                </a:solidFill>
                <a:latin typeface="Arial"/>
              </a:rPr>
              <a:t>🌆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8895" y="685800"/>
            <a:ext cx="9751161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779"/>
              </a:lnSpc>
            </a:pPr>
            <a:r>
              <a:rPr sz="3149" b="1">
                <a:solidFill>
                  <a:srgbClr val="7DF9FF"/>
                </a:solidFill>
                <a:latin typeface="Arial"/>
              </a:rPr>
              <a:t>✨ </a:t>
            </a:r>
            <a:r>
              <a:rPr sz="2699" b="1">
                <a:solidFill>
                  <a:srgbClr val="FF2A6D"/>
                </a:solidFill>
                <a:latin typeface="Arial"/>
              </a:rPr>
              <a:t>赛博朋克风格摄影技巧指南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3371" y="1508760"/>
            <a:ext cx="3656685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519"/>
              </a:lnSpc>
            </a:pPr>
            <a:r>
              <a:rPr sz="2099" b="1">
                <a:solidFill>
                  <a:srgbClr val="05D9E8"/>
                </a:solidFill>
                <a:latin typeface="Arial"/>
              </a:rPr>
              <a:t>📸 </a:t>
            </a:r>
            <a:r>
              <a:rPr sz="1799" b="1">
                <a:solidFill>
                  <a:srgbClr val="FFFFFF"/>
                </a:solidFill>
                <a:latin typeface="Arial"/>
              </a:rPr>
              <a:t>未来感视觉大片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13371" y="2057400"/>
            <a:ext cx="3656685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2A6D"/>
                </a:solidFill>
                <a:latin typeface="Arial"/>
              </a:rPr>
              <a:t>◆ </a:t>
            </a:r>
            <a:r>
              <a:rPr sz="1349">
                <a:solidFill>
                  <a:srgbClr val="FFFFFF"/>
                </a:solidFill>
                <a:latin typeface="Arial"/>
              </a:rPr>
              <a:t>高科技、低生活</a:t>
            </a:r>
            <a:r>
              <a:rPr sz="1349" b="1">
                <a:solidFill>
                  <a:srgbClr val="7DF9FF"/>
                </a:solidFill>
                <a:latin typeface="Arial"/>
              </a:rPr>
              <a:t> 矛盾美学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13371" y="2468879"/>
            <a:ext cx="3656685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2A6D"/>
                </a:solidFill>
                <a:latin typeface="Arial"/>
              </a:rPr>
              <a:t>◆ </a:t>
            </a:r>
            <a:r>
              <a:rPr sz="1349">
                <a:solidFill>
                  <a:srgbClr val="FFFFFF"/>
                </a:solidFill>
                <a:latin typeface="Arial"/>
              </a:rPr>
              <a:t>霓虹灯光与</a:t>
            </a:r>
            <a:r>
              <a:rPr sz="1349" b="1">
                <a:solidFill>
                  <a:srgbClr val="7DF9FF"/>
                </a:solidFill>
                <a:latin typeface="Arial"/>
              </a:rPr>
              <a:t>冷暖色调对比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13371" y="2880360"/>
            <a:ext cx="3656685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2A6D"/>
                </a:solidFill>
                <a:latin typeface="Arial"/>
              </a:rPr>
              <a:t>◆ </a:t>
            </a:r>
            <a:r>
              <a:rPr sz="1349">
                <a:solidFill>
                  <a:srgbClr val="FFFFFF"/>
                </a:solidFill>
                <a:latin typeface="Arial"/>
              </a:rPr>
              <a:t>从构图到调色的</a:t>
            </a:r>
            <a:r>
              <a:rPr sz="1349" b="1">
                <a:solidFill>
                  <a:srgbClr val="7DF9FF"/>
                </a:solidFill>
                <a:latin typeface="Arial"/>
              </a:rPr>
              <a:t>全流程解析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13371" y="3291839"/>
            <a:ext cx="3656685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2A6D"/>
                </a:solidFill>
                <a:latin typeface="Arial"/>
              </a:rPr>
              <a:t>◆ </a:t>
            </a:r>
            <a:r>
              <a:rPr sz="1349">
                <a:solidFill>
                  <a:srgbClr val="FFFFFF"/>
                </a:solidFill>
                <a:latin typeface="Arial"/>
              </a:rPr>
              <a:t>重庆等城市的</a:t>
            </a:r>
            <a:r>
              <a:rPr sz="1349" b="1">
                <a:solidFill>
                  <a:srgbClr val="7DF9FF"/>
                </a:solidFill>
                <a:latin typeface="Arial"/>
              </a:rPr>
              <a:t>赛博风格拍摄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13371" y="3703320"/>
            <a:ext cx="3656685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2A6D"/>
                </a:solidFill>
                <a:latin typeface="Arial"/>
              </a:rPr>
              <a:t>◆ </a:t>
            </a:r>
            <a:r>
              <a:rPr sz="1349">
                <a:solidFill>
                  <a:srgbClr val="FFFFFF"/>
                </a:solidFill>
                <a:latin typeface="Arial"/>
              </a:rPr>
              <a:t>充满</a:t>
            </a:r>
            <a:r>
              <a:rPr sz="1349" b="1">
                <a:solidFill>
                  <a:srgbClr val="7DF9FF"/>
                </a:solidFill>
                <a:latin typeface="Arial"/>
              </a:rPr>
              <a:t>未来科技感</a:t>
            </a:r>
            <a:r>
              <a:rPr sz="1349">
                <a:solidFill>
                  <a:srgbClr val="FFFFFF"/>
                </a:solidFill>
                <a:latin typeface="Arial"/>
              </a:rPr>
              <a:t>与</a:t>
            </a:r>
            <a:r>
              <a:rPr sz="1349" b="1">
                <a:solidFill>
                  <a:srgbClr val="7DF9FF"/>
                </a:solidFill>
                <a:latin typeface="Arial"/>
              </a:rPr>
              <a:t>视觉冲击力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18895" y="480060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699"/>
              </a:lnSpc>
            </a:pPr>
            <a:r>
              <a:rPr sz="2249" b="1">
                <a:solidFill>
                  <a:srgbClr val="FFFFFF"/>
                </a:solidFill>
                <a:latin typeface="Arial"/>
              </a:rPr>
              <a:t>打造你的</a:t>
            </a:r>
            <a:r>
              <a:rPr sz="2549" b="1">
                <a:solidFill>
                  <a:srgbClr val="FF2A6D"/>
                </a:solidFill>
                <a:latin typeface="Arial"/>
              </a:rPr>
              <a:t>未来都市影像</a:t>
            </a:r>
            <a:r>
              <a:rPr sz="2249" b="1">
                <a:solidFill>
                  <a:srgbClr val="FFFFFF"/>
                </a:solidFill>
                <a:latin typeface="Arial"/>
              </a:rPr>
              <a:t>艺术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18895" y="5486400"/>
            <a:ext cx="975116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799"/>
              </a:lnSpc>
            </a:pPr>
            <a:r>
              <a:rPr sz="1499" b="1">
                <a:solidFill>
                  <a:srgbClr val="05D9E8"/>
                </a:solidFill>
                <a:latin typeface="Arial"/>
              </a:rPr>
              <a:t>CYBERPUNK PHOTOGRAPHY GUIDE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9447" y="5829300"/>
            <a:ext cx="1218895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4319"/>
              </a:lnSpc>
            </a:pPr>
            <a:r>
              <a:rPr sz="3599">
                <a:solidFill>
                  <a:srgbClr val="7DF9FF"/>
                </a:solidFill>
                <a:latin typeface="Arial"/>
              </a:rPr>
              <a:t>📷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360609" y="5829300"/>
            <a:ext cx="1218895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4319"/>
              </a:lnSpc>
            </a:pPr>
            <a:r>
              <a:rPr sz="3599">
                <a:solidFill>
                  <a:srgbClr val="6B77E5"/>
                </a:solidFill>
                <a:latin typeface="Arial"/>
              </a:rPr>
              <a:t>📱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3291839"/>
            <a:ext cx="5485028" cy="219456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1218895" y="5623559"/>
            <a:ext cx="9751161" cy="68580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9592" y="3296716"/>
            <a:ext cx="3900464" cy="21848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419"/>
              </a:lnSpc>
            </a:pPr>
            <a:r>
              <a:rPr sz="2849" b="1">
                <a:solidFill>
                  <a:srgbClr val="7DF9FF"/>
                </a:solidFill>
                <a:latin typeface="Arial"/>
              </a:rPr>
              <a:t>📸 </a:t>
            </a:r>
            <a:r>
              <a:rPr sz="2399" b="1">
                <a:solidFill>
                  <a:srgbClr val="FF2A6D"/>
                </a:solidFill>
                <a:latin typeface="Arial"/>
              </a:rPr>
              <a:t>赛博朋克摄影基础技巧与美学特征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8895" y="1371600"/>
            <a:ext cx="9751161" cy="48006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519"/>
              </a:lnSpc>
            </a:pPr>
            <a:r>
              <a:rPr sz="2099" b="1">
                <a:solidFill>
                  <a:srgbClr val="05D9E8"/>
                </a:solidFill>
                <a:latin typeface="Arial"/>
              </a:rPr>
              <a:t>✨ </a:t>
            </a:r>
            <a:r>
              <a:rPr sz="1799" b="1">
                <a:solidFill>
                  <a:srgbClr val="05D9E8"/>
                </a:solidFill>
                <a:latin typeface="Arial"/>
              </a:rPr>
              <a:t>核心美学特征与场景选择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8895" y="1920240"/>
            <a:ext cx="975116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2A6D"/>
                </a:solidFill>
                <a:latin typeface="Arial"/>
              </a:rPr>
              <a:t>● </a:t>
            </a:r>
            <a:r>
              <a:rPr sz="1349" b="1">
                <a:solidFill>
                  <a:srgbClr val="FFFFFF"/>
                </a:solidFill>
                <a:latin typeface="Arial"/>
              </a:rPr>
              <a:t>美学核心：</a:t>
            </a:r>
            <a:r>
              <a:rPr sz="1199">
                <a:solidFill>
                  <a:srgbClr val="FFFFFF"/>
                </a:solidFill>
                <a:latin typeface="Arial"/>
              </a:rPr>
              <a:t>"高科技、低生活"的矛盾美学，融合霓虹灯光、冷暖色调对比及未来感场景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8895" y="2331720"/>
            <a:ext cx="975116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2A6D"/>
                </a:solidFill>
                <a:latin typeface="Arial"/>
              </a:rPr>
              <a:t>● </a:t>
            </a:r>
            <a:r>
              <a:rPr sz="1349" b="1">
                <a:solidFill>
                  <a:srgbClr val="FFFFFF"/>
                </a:solidFill>
                <a:latin typeface="Arial"/>
              </a:rPr>
              <a:t>典型场景：</a:t>
            </a:r>
            <a:r>
              <a:rPr sz="1199">
                <a:solidFill>
                  <a:srgbClr val="FFFFFF"/>
                </a:solidFill>
                <a:latin typeface="Arial"/>
              </a:rPr>
              <a:t>摩天大楼、霓虹灯广告牌密集区域、雨天湿润路面反射、老旧城区与现代科技碰撞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18895" y="2811779"/>
            <a:ext cx="975116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 b="1">
                <a:solidFill>
                  <a:srgbClr val="05D9E8"/>
                </a:solidFill>
                <a:latin typeface="Arial"/>
              </a:rPr>
              <a:t>📊 </a:t>
            </a:r>
            <a:r>
              <a:rPr sz="1649" b="1">
                <a:solidFill>
                  <a:srgbClr val="05D9E8"/>
                </a:solidFill>
                <a:latin typeface="Arial"/>
              </a:rPr>
              <a:t>构图技巧详解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213835" y="3291839"/>
            <a:ext cx="60944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699"/>
              </a:lnSpc>
            </a:pPr>
            <a:r>
              <a:rPr sz="2249">
                <a:solidFill>
                  <a:srgbClr val="FF2A6D"/>
                </a:solidFill>
                <a:latin typeface="Arial"/>
              </a:rPr>
              <a:t>📷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62674" y="3429000"/>
            <a:ext cx="5241249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→ </a:t>
            </a:r>
            <a:r>
              <a:rPr sz="1349" b="1">
                <a:solidFill>
                  <a:srgbClr val="FFFFFF"/>
                </a:solidFill>
                <a:latin typeface="Arial"/>
              </a:rPr>
              <a:t>三分法构图：</a:t>
            </a:r>
            <a:r>
              <a:rPr sz="1199">
                <a:solidFill>
                  <a:srgbClr val="FFFFFF"/>
                </a:solidFill>
                <a:latin typeface="Arial"/>
              </a:rPr>
              <a:t>将霓虹光源置于交叉点增强视觉冲击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62674" y="3840480"/>
            <a:ext cx="5241249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→ </a:t>
            </a:r>
            <a:r>
              <a:rPr sz="1349" b="1">
                <a:solidFill>
                  <a:srgbClr val="FFFFFF"/>
                </a:solidFill>
                <a:latin typeface="Arial"/>
              </a:rPr>
              <a:t>引导线构图：</a:t>
            </a:r>
            <a:r>
              <a:rPr sz="1199">
                <a:solidFill>
                  <a:srgbClr val="FFFFFF"/>
                </a:solidFill>
                <a:latin typeface="Arial"/>
              </a:rPr>
              <a:t>利用建筑线条引导视线创造纵深感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213835" y="3840480"/>
            <a:ext cx="60944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699"/>
              </a:lnSpc>
            </a:pPr>
            <a:r>
              <a:rPr sz="2249">
                <a:solidFill>
                  <a:srgbClr val="05D9E8"/>
                </a:solidFill>
                <a:latin typeface="Arial"/>
              </a:rPr>
              <a:t>🔍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62674" y="4251960"/>
            <a:ext cx="5241249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→ </a:t>
            </a:r>
            <a:r>
              <a:rPr sz="1349" b="1">
                <a:solidFill>
                  <a:srgbClr val="FFFFFF"/>
                </a:solidFill>
                <a:latin typeface="Arial"/>
              </a:rPr>
              <a:t>框架构图：</a:t>
            </a:r>
            <a:r>
              <a:rPr sz="1199">
                <a:solidFill>
                  <a:srgbClr val="FFFFFF"/>
                </a:solidFill>
                <a:latin typeface="Arial"/>
              </a:rPr>
              <a:t>通过门窗等框架突出主体营造层次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213835" y="4389120"/>
            <a:ext cx="60944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699"/>
              </a:lnSpc>
            </a:pPr>
            <a:r>
              <a:rPr sz="2249">
                <a:solidFill>
                  <a:srgbClr val="7DF9FF"/>
                </a:solidFill>
                <a:latin typeface="Arial"/>
              </a:rPr>
              <a:t>💫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2674" y="4663440"/>
            <a:ext cx="5241249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→ </a:t>
            </a:r>
            <a:r>
              <a:rPr sz="1349" b="1">
                <a:solidFill>
                  <a:srgbClr val="FFFFFF"/>
                </a:solidFill>
                <a:latin typeface="Arial"/>
              </a:rPr>
              <a:t>对称构图：</a:t>
            </a:r>
            <a:r>
              <a:rPr sz="1199">
                <a:solidFill>
                  <a:srgbClr val="FFFFFF"/>
                </a:solidFill>
                <a:latin typeface="Arial"/>
              </a:rPr>
              <a:t>展现未来城市的秩序感与科技美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213835" y="4937759"/>
            <a:ext cx="60944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699"/>
              </a:lnSpc>
            </a:pPr>
            <a:r>
              <a:rPr sz="2249">
                <a:solidFill>
                  <a:srgbClr val="FFC857"/>
                </a:solidFill>
                <a:latin typeface="Arial"/>
              </a:rPr>
              <a:t>⚡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62674" y="5623559"/>
            <a:ext cx="9263603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FF2A6D"/>
                </a:solidFill>
                <a:latin typeface="Arial"/>
              </a:rPr>
              <a:t>🎨 </a:t>
            </a:r>
            <a:r>
              <a:rPr sz="1349" b="1">
                <a:solidFill>
                  <a:srgbClr val="FFFFFF"/>
                </a:solidFill>
                <a:latin typeface="Arial"/>
              </a:rPr>
              <a:t>色彩运用原则：</a:t>
            </a:r>
            <a:r>
              <a:rPr sz="1199">
                <a:solidFill>
                  <a:srgbClr val="FFFFFF"/>
                </a:solidFill>
                <a:latin typeface="Arial"/>
              </a:rPr>
              <a:t>主色调蓝紫/品红/青橙对比，冷色70%+暖色30%，避免过度饱和保持真实感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508760"/>
            <a:ext cx="9751161" cy="24003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4183380"/>
            <a:ext cx="9751161" cy="226314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094476" y="137160"/>
            <a:ext cx="5485028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439"/>
              </a:lnSpc>
            </a:pPr>
            <a:r>
              <a:rPr sz="1199">
                <a:solidFill>
                  <a:srgbClr val="05D9E8"/>
                </a:solidFill>
                <a:latin typeface="Arial"/>
              </a:rPr>
              <a:t>✨ 赛博朋克风格摄影装备指南 ✨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📸 </a:t>
            </a:r>
            <a:r>
              <a:rPr sz="2699" b="1">
                <a:solidFill>
                  <a:srgbClr val="FF2A6D"/>
                </a:solidFill>
                <a:latin typeface="Arial"/>
              </a:rPr>
              <a:t>设备推荐与最佳拍摄时间规划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62674" y="1577339"/>
            <a:ext cx="9263603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🔧 </a:t>
            </a:r>
            <a:r>
              <a:rPr sz="2099" b="1">
                <a:solidFill>
                  <a:srgbClr val="05D9E8"/>
                </a:solidFill>
                <a:latin typeface="Arial"/>
              </a:rPr>
              <a:t>专业设备配置建议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84563" y="2125980"/>
            <a:ext cx="901982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📷 </a:t>
            </a:r>
            <a:r>
              <a:rPr sz="1349" b="1">
                <a:solidFill>
                  <a:srgbClr val="FFFFFF"/>
                </a:solidFill>
                <a:latin typeface="Arial"/>
              </a:rPr>
              <a:t>镜头推荐：</a:t>
            </a:r>
            <a:r>
              <a:rPr sz="1349">
                <a:solidFill>
                  <a:srgbClr val="FFFFFF"/>
                </a:solidFill>
                <a:latin typeface="Arial"/>
              </a:rPr>
              <a:t>佳能15-35mm F2.8</a:t>
            </a:r>
            <a:r>
              <a:rPr sz="1199">
                <a:solidFill>
                  <a:srgbClr val="CCCCCC"/>
                </a:solidFill>
                <a:latin typeface="Arial"/>
              </a:rPr>
              <a:t>（构建视觉冲击力）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84563" y="2468879"/>
            <a:ext cx="901982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    </a:t>
            </a:r>
            <a:r>
              <a:rPr sz="1349">
                <a:solidFill>
                  <a:srgbClr val="FFFFFF"/>
                </a:solidFill>
                <a:latin typeface="Arial"/>
              </a:rPr>
              <a:t>索尼24-70mm GM II</a:t>
            </a:r>
            <a:r>
              <a:rPr sz="1199">
                <a:solidFill>
                  <a:srgbClr val="CCCCCC"/>
                </a:solidFill>
                <a:latin typeface="Arial"/>
              </a:rPr>
              <a:t>（平衡构图灵活性）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84563" y="2811779"/>
            <a:ext cx="901982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    </a:t>
            </a:r>
            <a:r>
              <a:rPr sz="1349">
                <a:solidFill>
                  <a:srgbClr val="FFFFFF"/>
                </a:solidFill>
                <a:latin typeface="Arial"/>
              </a:rPr>
              <a:t>适马35mm F1.4</a:t>
            </a:r>
            <a:r>
              <a:rPr sz="1199">
                <a:solidFill>
                  <a:srgbClr val="CCCCCC"/>
                </a:solidFill>
                <a:latin typeface="Arial"/>
              </a:rPr>
              <a:t>（弱光环境优异表现）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84563" y="3154679"/>
            <a:ext cx="901982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🎥 </a:t>
            </a:r>
            <a:r>
              <a:rPr sz="1349" b="1">
                <a:solidFill>
                  <a:srgbClr val="FFFFFF"/>
                </a:solidFill>
                <a:latin typeface="Arial"/>
              </a:rPr>
              <a:t>机身选择：</a:t>
            </a:r>
            <a:r>
              <a:rPr sz="1349">
                <a:solidFill>
                  <a:srgbClr val="FFFFFF"/>
                </a:solidFill>
                <a:latin typeface="Arial"/>
              </a:rPr>
              <a:t>全画幅相机优先（高感性能ISO6400可用）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84563" y="3497580"/>
            <a:ext cx="901982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    </a:t>
            </a:r>
            <a:r>
              <a:rPr sz="1349">
                <a:solidFill>
                  <a:srgbClr val="FFFFFF"/>
                </a:solidFill>
                <a:latin typeface="Arial"/>
              </a:rPr>
              <a:t>推荐索尼A7IV、佳能EOS R6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62674" y="4251960"/>
            <a:ext cx="9263603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⏰ </a:t>
            </a:r>
            <a:r>
              <a:rPr sz="2099" b="1">
                <a:solidFill>
                  <a:srgbClr val="05D9E8"/>
                </a:solidFill>
                <a:latin typeface="Arial"/>
              </a:rPr>
              <a:t>最佳拍摄时间策略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84563" y="4800600"/>
            <a:ext cx="9019824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C857"/>
                </a:solidFill>
                <a:latin typeface="Arial"/>
              </a:rPr>
              <a:t>🌇 </a:t>
            </a:r>
            <a:r>
              <a:rPr sz="1349" b="1">
                <a:solidFill>
                  <a:srgbClr val="FFFFFF"/>
                </a:solidFill>
                <a:latin typeface="Arial"/>
              </a:rPr>
              <a:t>黄昏时段（16:00-18:00）：</a:t>
            </a:r>
            <a:r>
              <a:rPr sz="1349">
                <a:solidFill>
                  <a:srgbClr val="FFFFFF"/>
                </a:solidFill>
                <a:latin typeface="Arial"/>
              </a:rPr>
              <a:t>金蓝过渡光线形成自然冷暖对比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84563" y="5212080"/>
            <a:ext cx="9019824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6B77E5"/>
                </a:solidFill>
                <a:latin typeface="Arial"/>
              </a:rPr>
              <a:t>🌃 </a:t>
            </a:r>
            <a:r>
              <a:rPr sz="1349" b="1">
                <a:solidFill>
                  <a:srgbClr val="FFFFFF"/>
                </a:solidFill>
                <a:latin typeface="Arial"/>
              </a:rPr>
              <a:t>蓝调时刻（日落后20-40分钟）：</a:t>
            </a:r>
            <a:r>
              <a:rPr sz="1349">
                <a:solidFill>
                  <a:srgbClr val="FFFFFF"/>
                </a:solidFill>
                <a:latin typeface="Arial"/>
              </a:rPr>
              <a:t>天空呈现深邃蓝色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84563" y="5623559"/>
            <a:ext cx="9019824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2A6D"/>
                </a:solidFill>
                <a:latin typeface="Arial"/>
              </a:rPr>
              <a:t>🌆 </a:t>
            </a:r>
            <a:r>
              <a:rPr sz="1349" b="1">
                <a:solidFill>
                  <a:srgbClr val="FFFFFF"/>
                </a:solidFill>
                <a:latin typeface="Arial"/>
              </a:rPr>
              <a:t>完全黑夜（20:00-23:00）：</a:t>
            </a:r>
            <a:r>
              <a:rPr sz="1349">
                <a:solidFill>
                  <a:srgbClr val="FFFFFF"/>
                </a:solidFill>
                <a:latin typeface="Arial"/>
              </a:rPr>
              <a:t>强调人工光源戏剧性效果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84563" y="6035040"/>
            <a:ext cx="901982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💡 </a:t>
            </a:r>
            <a:r>
              <a:rPr sz="1349">
                <a:solidFill>
                  <a:srgbClr val="7DF9FF"/>
                </a:solidFill>
                <a:latin typeface="Arial"/>
              </a:rPr>
              <a:t>最佳拍摄湿度70%-80%增强光晕效果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579504" y="6515100"/>
            <a:ext cx="487558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259"/>
              </a:lnSpc>
            </a:pPr>
            <a:r>
              <a:rPr sz="1049">
                <a:solidFill>
                  <a:srgbClr val="999999"/>
                </a:solidFill>
                <a:latin typeface="Arial"/>
              </a:rPr>
              <a:t>05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371600"/>
            <a:ext cx="4875580" cy="48006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3923" y="1371600"/>
            <a:ext cx="4266133" cy="2743200"/>
          </a:xfrm>
          <a:prstGeom prst="rect">
            <a:avLst/>
          </a:prstGeom>
          <a:solidFill>
            <a:srgbClr val="1A1A2E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703923" y="3429000"/>
            <a:ext cx="4266133" cy="27432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7872" y="1440180"/>
            <a:ext cx="2878234" cy="19202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📸 </a:t>
            </a:r>
            <a:r>
              <a:rPr sz="2699" b="1">
                <a:solidFill>
                  <a:srgbClr val="FF2A6D"/>
                </a:solidFill>
                <a:latin typeface="Arial"/>
              </a:rPr>
              <a:t>夜景摄影技巧与特殊拍摄手法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62674" y="1508760"/>
            <a:ext cx="4388022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✨ </a:t>
            </a:r>
            <a:r>
              <a:rPr sz="2099" b="1">
                <a:solidFill>
                  <a:srgbClr val="05D9E8"/>
                </a:solidFill>
                <a:latin typeface="Arial"/>
              </a:rPr>
              <a:t>夜景摄影核心技术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2674" y="212598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🔍 </a:t>
            </a:r>
            <a:r>
              <a:rPr sz="1349" b="1">
                <a:solidFill>
                  <a:srgbClr val="FFFFFF"/>
                </a:solidFill>
                <a:latin typeface="Arial"/>
              </a:rPr>
              <a:t>关键参数设置：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8342" y="2468879"/>
            <a:ext cx="402235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光圈 </a:t>
            </a:r>
            <a:r>
              <a:rPr sz="1199" b="1">
                <a:solidFill>
                  <a:srgbClr val="7DF9FF"/>
                </a:solidFill>
                <a:latin typeface="Arial"/>
              </a:rPr>
              <a:t>f/8-f/11 </a:t>
            </a:r>
            <a:r>
              <a:rPr sz="1199">
                <a:solidFill>
                  <a:srgbClr val="FFFFFF"/>
                </a:solidFill>
                <a:latin typeface="Arial"/>
              </a:rPr>
              <a:t>保证景深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28342" y="2811779"/>
            <a:ext cx="402235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ISO </a:t>
            </a:r>
            <a:r>
              <a:rPr sz="1199" b="1">
                <a:solidFill>
                  <a:srgbClr val="7DF9FF"/>
                </a:solidFill>
                <a:latin typeface="Arial"/>
              </a:rPr>
              <a:t>100-800 </a:t>
            </a:r>
            <a:r>
              <a:rPr sz="1199">
                <a:solidFill>
                  <a:srgbClr val="FFFFFF"/>
                </a:solidFill>
                <a:latin typeface="Arial"/>
              </a:rPr>
              <a:t>根据光线调节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28342" y="3154679"/>
            <a:ext cx="402235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快门 </a:t>
            </a:r>
            <a:r>
              <a:rPr sz="1199" b="1">
                <a:solidFill>
                  <a:srgbClr val="7DF9FF"/>
                </a:solidFill>
                <a:latin typeface="Arial"/>
              </a:rPr>
              <a:t>5-30秒 </a:t>
            </a:r>
            <a:r>
              <a:rPr sz="1199">
                <a:solidFill>
                  <a:srgbClr val="FFFFFF"/>
                </a:solidFill>
                <a:latin typeface="Arial"/>
              </a:rPr>
              <a:t>营造车轨效果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25813" y="3429000"/>
            <a:ext cx="402235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CCCCCC"/>
                </a:solidFill>
                <a:latin typeface="Arial"/>
              </a:rPr>
              <a:t>夜景摄影技巧演示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62674" y="356616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🌟 </a:t>
            </a:r>
            <a:r>
              <a:rPr sz="1349" b="1">
                <a:solidFill>
                  <a:srgbClr val="FFFFFF"/>
                </a:solidFill>
                <a:latin typeface="Arial"/>
              </a:rPr>
              <a:t>进阶技巧：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47702" y="3566160"/>
            <a:ext cx="3778575" cy="48006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🔮 </a:t>
            </a:r>
            <a:r>
              <a:rPr sz="2099" b="1">
                <a:solidFill>
                  <a:srgbClr val="05D9E8"/>
                </a:solidFill>
                <a:latin typeface="Arial"/>
              </a:rPr>
              <a:t>特殊拍摄技法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28342" y="3909059"/>
            <a:ext cx="402235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• </a:t>
            </a:r>
            <a:r>
              <a:rPr sz="1199" b="1">
                <a:solidFill>
                  <a:srgbClr val="7DF9FF"/>
                </a:solidFill>
                <a:latin typeface="Arial"/>
              </a:rPr>
              <a:t>多重曝光</a:t>
            </a:r>
            <a:r>
              <a:rPr sz="1199">
                <a:solidFill>
                  <a:srgbClr val="FFFFFF"/>
                </a:solidFill>
                <a:latin typeface="Arial"/>
              </a:rPr>
              <a:t> 合成不同曝光值画面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947702" y="4114800"/>
            <a:ext cx="3778575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📐 </a:t>
            </a:r>
            <a:r>
              <a:rPr sz="1199" b="1">
                <a:solidFill>
                  <a:srgbClr val="FFFFFF"/>
                </a:solidFill>
                <a:latin typeface="Arial"/>
              </a:rPr>
              <a:t>低角度仰拍：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828342" y="4251960"/>
            <a:ext cx="402235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• </a:t>
            </a:r>
            <a:r>
              <a:rPr sz="1199" b="1">
                <a:solidFill>
                  <a:srgbClr val="7DF9FF"/>
                </a:solidFill>
                <a:latin typeface="Arial"/>
              </a:rPr>
              <a:t>堆栈降噪</a:t>
            </a:r>
            <a:r>
              <a:rPr sz="1199">
                <a:solidFill>
                  <a:srgbClr val="FFFFFF"/>
                </a:solidFill>
                <a:latin typeface="Arial"/>
              </a:rPr>
              <a:t> 拍摄多张取平均值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91481" y="4457700"/>
            <a:ext cx="353479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16-35mm广角镜头，离地30-50cm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62674" y="466344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🎯 </a:t>
            </a:r>
            <a:r>
              <a:rPr sz="1349" b="1">
                <a:solidFill>
                  <a:srgbClr val="FFFFFF"/>
                </a:solidFill>
                <a:latin typeface="Arial"/>
              </a:rPr>
              <a:t>构图要点：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47702" y="4869179"/>
            <a:ext cx="3778575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⏱ </a:t>
            </a:r>
            <a:r>
              <a:rPr sz="1199" b="1">
                <a:solidFill>
                  <a:srgbClr val="FFFFFF"/>
                </a:solidFill>
                <a:latin typeface="Arial"/>
              </a:rPr>
              <a:t>慢门摄影：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28342" y="5006340"/>
            <a:ext cx="402235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寻找水面反射增强视觉效果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191481" y="5212080"/>
            <a:ext cx="353479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车轨效果8-15秒，人流模糊1/4-1秒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828342" y="5349240"/>
            <a:ext cx="402235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利用建筑作引导线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947702" y="5623559"/>
            <a:ext cx="3778575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🌧 </a:t>
            </a:r>
            <a:r>
              <a:rPr sz="1199" b="1">
                <a:solidFill>
                  <a:srgbClr val="FFFFFF"/>
                </a:solidFill>
                <a:latin typeface="Arial"/>
              </a:rPr>
              <a:t>环境适应：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828342" y="5692140"/>
            <a:ext cx="402235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包含人物元素增加故事性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91481" y="5966460"/>
            <a:ext cx="3534796" cy="20573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雨天利用湿润地面增强光线散射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2057400"/>
            <a:ext cx="5485028" cy="4114800"/>
          </a:xfrm>
          <a:prstGeom prst="rect">
            <a:avLst/>
          </a:prstGeom>
          <a:solidFill>
            <a:srgbClr val="1A1A2E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685800"/>
            <a:ext cx="9751161" cy="10287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0111" y="2057400"/>
            <a:ext cx="2483205" cy="1714500"/>
          </a:xfrm>
          <a:prstGeom prst="rect">
            <a:avLst/>
          </a:prstGeom>
        </p:spPr>
      </p:pic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1794" y="4251960"/>
            <a:ext cx="1279839" cy="19202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62674" y="685800"/>
            <a:ext cx="9263603" cy="10287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🌆 </a:t>
            </a:r>
            <a:r>
              <a:rPr sz="2699" b="1">
                <a:solidFill>
                  <a:srgbClr val="FF2A6D"/>
                </a:solidFill>
                <a:latin typeface="Arial"/>
              </a:rPr>
              <a:t>重庆：中国最具赛博朋克风格的城市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84563" y="2194560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159"/>
              </a:lnSpc>
            </a:pPr>
            <a:r>
              <a:rPr sz="1799" b="1">
                <a:solidFill>
                  <a:srgbClr val="05D9E8"/>
                </a:solidFill>
                <a:latin typeface="Arial"/>
              </a:rPr>
              <a:t>⚡ </a:t>
            </a:r>
            <a:r>
              <a:rPr sz="1649" b="1">
                <a:solidFill>
                  <a:srgbClr val="05D9E8"/>
                </a:solidFill>
                <a:latin typeface="Arial"/>
              </a:rPr>
              <a:t>城市赛博朋克特色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84563" y="2606040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◆ </a:t>
            </a:r>
            <a:r>
              <a:rPr sz="1199">
                <a:solidFill>
                  <a:srgbClr val="FFFFFF"/>
                </a:solidFill>
                <a:latin typeface="Arial"/>
              </a:rPr>
              <a:t>独特的山地地形造就立体城市结构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84563" y="3017520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◆ </a:t>
            </a:r>
            <a:r>
              <a:rPr sz="1199">
                <a:solidFill>
                  <a:srgbClr val="FFFFFF"/>
                </a:solidFill>
                <a:latin typeface="Arial"/>
              </a:rPr>
              <a:t>现代化建筑与传统元素的完美交织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84563" y="3429000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◆ </a:t>
            </a:r>
            <a:r>
              <a:rPr sz="1199">
                <a:solidFill>
                  <a:srgbClr val="FFFFFF"/>
                </a:solidFill>
                <a:latin typeface="Arial"/>
              </a:rPr>
              <a:t>迷宫般的地形创造科幻美学空间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84563" y="3840480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◆ </a:t>
            </a:r>
            <a:r>
              <a:rPr sz="1199">
                <a:solidFill>
                  <a:srgbClr val="FFFFFF"/>
                </a:solidFill>
                <a:latin typeface="Arial"/>
              </a:rPr>
              <a:t>璀璨夜景展现未来都市风貌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13371" y="3840480"/>
            <a:ext cx="365668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439"/>
              </a:lnSpc>
            </a:pPr>
            <a:r>
              <a:rPr sz="1199">
                <a:solidFill>
                  <a:srgbClr val="05D9E8"/>
                </a:solidFill>
                <a:latin typeface="Arial"/>
              </a:rPr>
              <a:t>🚝 </a:t>
            </a:r>
            <a:r>
              <a:rPr sz="1049">
                <a:solidFill>
                  <a:srgbClr val="CCCCCC"/>
                </a:solidFill>
                <a:latin typeface="Arial"/>
              </a:rPr>
              <a:t>李子坝轻轨穿楼奇观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84563" y="4251960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◆ </a:t>
            </a:r>
            <a:r>
              <a:rPr sz="1199">
                <a:solidFill>
                  <a:srgbClr val="FFFFFF"/>
                </a:solidFill>
                <a:latin typeface="Arial"/>
              </a:rPr>
              <a:t>层叠建筑群形成视觉震撼效果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84563" y="4663440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◆ </a:t>
            </a:r>
            <a:r>
              <a:rPr sz="1199">
                <a:solidFill>
                  <a:srgbClr val="FFFFFF"/>
                </a:solidFill>
                <a:latin typeface="Arial"/>
              </a:rPr>
              <a:t>霓虹灯光营造赛博朋克氛围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84563" y="5074920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◆ </a:t>
            </a:r>
            <a:r>
              <a:rPr sz="1199">
                <a:solidFill>
                  <a:srgbClr val="FFFFFF"/>
                </a:solidFill>
                <a:latin typeface="Arial"/>
              </a:rPr>
              <a:t>轻轨穿楼等奇观彰显3D魔幻特色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313371" y="6240780"/>
            <a:ext cx="365668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439"/>
              </a:lnSpc>
            </a:pPr>
            <a:r>
              <a:rPr sz="1199">
                <a:solidFill>
                  <a:srgbClr val="05D9E8"/>
                </a:solidFill>
                <a:latin typeface="Arial"/>
              </a:rPr>
              <a:t>🏙️ </a:t>
            </a:r>
            <a:r>
              <a:rPr sz="1049">
                <a:solidFill>
                  <a:srgbClr val="CCCCCC"/>
                </a:solidFill>
                <a:latin typeface="Arial"/>
              </a:rPr>
              <a:t>来福士广场未来感建筑群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726277" y="6446520"/>
            <a:ext cx="1218895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079"/>
              </a:lnSpc>
            </a:pPr>
            <a:r>
              <a:rPr sz="899">
                <a:solidFill>
                  <a:srgbClr val="FF2A6D"/>
                </a:solidFill>
                <a:latin typeface="Arial"/>
              </a:rPr>
              <a:t>01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371600"/>
            <a:ext cx="9751161" cy="150876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3017520"/>
            <a:ext cx="9751161" cy="1234439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1218895" y="4389120"/>
            <a:ext cx="9751161" cy="10287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7398" y="5623559"/>
            <a:ext cx="1609736" cy="1028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🔧 </a:t>
            </a:r>
            <a:r>
              <a:rPr sz="2699" b="1">
                <a:solidFill>
                  <a:srgbClr val="FF2A6D"/>
                </a:solidFill>
                <a:latin typeface="Arial"/>
              </a:rPr>
              <a:t>赛博朋克风格后期调色技巧总结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62674" y="1440180"/>
            <a:ext cx="926360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519"/>
              </a:lnSpc>
            </a:pPr>
            <a:r>
              <a:rPr sz="2099" b="1">
                <a:solidFill>
                  <a:srgbClr val="05D9E8"/>
                </a:solidFill>
                <a:latin typeface="Arial"/>
              </a:rPr>
              <a:t>⚙️ </a:t>
            </a:r>
            <a:r>
              <a:rPr sz="1799" b="1">
                <a:solidFill>
                  <a:srgbClr val="05D9E8"/>
                </a:solidFill>
                <a:latin typeface="Arial"/>
              </a:rPr>
              <a:t>专业调色参数设置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2674" y="1851660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基础调色：</a:t>
            </a:r>
            <a:r>
              <a:rPr sz="1199">
                <a:solidFill>
                  <a:srgbClr val="FFFFFF"/>
                </a:solidFill>
                <a:latin typeface="Arial"/>
              </a:rPr>
              <a:t>色彩平衡高光</a:t>
            </a:r>
            <a:r>
              <a:rPr sz="1199" b="1">
                <a:solidFill>
                  <a:srgbClr val="FF2A6D"/>
                </a:solidFill>
                <a:latin typeface="Arial"/>
              </a:rPr>
              <a:t>+15</a:t>
            </a:r>
            <a:r>
              <a:rPr sz="1199">
                <a:solidFill>
                  <a:srgbClr val="FFFFFF"/>
                </a:solidFill>
                <a:latin typeface="Arial"/>
              </a:rPr>
              <a:t>洋红/</a:t>
            </a:r>
            <a:r>
              <a:rPr sz="1199" b="1">
                <a:solidFill>
                  <a:srgbClr val="05D9E8"/>
                </a:solidFill>
                <a:latin typeface="Arial"/>
              </a:rPr>
              <a:t>+20</a:t>
            </a:r>
            <a:r>
              <a:rPr sz="1199">
                <a:solidFill>
                  <a:srgbClr val="FFFFFF"/>
                </a:solidFill>
                <a:latin typeface="Arial"/>
              </a:rPr>
              <a:t>青色，阴影</a:t>
            </a:r>
            <a:r>
              <a:rPr sz="1199" b="1">
                <a:solidFill>
                  <a:srgbClr val="FFC857"/>
                </a:solidFill>
                <a:latin typeface="Arial"/>
              </a:rPr>
              <a:t>+10</a:t>
            </a:r>
            <a:r>
              <a:rPr sz="1199">
                <a:solidFill>
                  <a:srgbClr val="FFFFFF"/>
                </a:solidFill>
                <a:latin typeface="Arial"/>
              </a:rPr>
              <a:t>橙色/</a:t>
            </a:r>
            <a:r>
              <a:rPr sz="1199" b="1">
                <a:solidFill>
                  <a:srgbClr val="FFC857"/>
                </a:solidFill>
                <a:latin typeface="Arial"/>
              </a:rPr>
              <a:t>+5</a:t>
            </a:r>
            <a:r>
              <a:rPr sz="1199">
                <a:solidFill>
                  <a:srgbClr val="FFFFFF"/>
                </a:solidFill>
                <a:latin typeface="Arial"/>
              </a:rPr>
              <a:t>黄色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62674" y="2125980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HSL精细调整：</a:t>
            </a:r>
            <a:r>
              <a:rPr sz="1199">
                <a:solidFill>
                  <a:srgbClr val="05D9E8"/>
                </a:solidFill>
                <a:latin typeface="Arial"/>
              </a:rPr>
              <a:t>蓝色</a:t>
            </a:r>
            <a:r>
              <a:rPr sz="1199">
                <a:solidFill>
                  <a:srgbClr val="FFFFFF"/>
                </a:solidFill>
                <a:latin typeface="Arial"/>
              </a:rPr>
              <a:t>Hue+5/Saturation+30/Luminance-15，紫色</a:t>
            </a:r>
            <a:r>
              <a:rPr sz="1199">
                <a:solidFill>
                  <a:srgbClr val="6B77E5"/>
                </a:solidFill>
                <a:latin typeface="Arial"/>
              </a:rPr>
              <a:t>Hue-10/Saturation+25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62674" y="2400300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色调分离：</a:t>
            </a:r>
            <a:r>
              <a:rPr sz="1199">
                <a:solidFill>
                  <a:srgbClr val="FFFFFF"/>
                </a:solidFill>
                <a:latin typeface="Arial"/>
              </a:rPr>
              <a:t>高光</a:t>
            </a:r>
            <a:r>
              <a:rPr sz="1199" b="1">
                <a:solidFill>
                  <a:srgbClr val="05D9E8"/>
                </a:solidFill>
                <a:latin typeface="Arial"/>
              </a:rPr>
              <a:t>240°青蓝色</a:t>
            </a:r>
            <a:r>
              <a:rPr sz="1199">
                <a:solidFill>
                  <a:srgbClr val="FFFFFF"/>
                </a:solidFill>
                <a:latin typeface="Arial"/>
              </a:rPr>
              <a:t>，阴影</a:t>
            </a:r>
            <a:r>
              <a:rPr sz="1199" b="1">
                <a:solidFill>
                  <a:srgbClr val="FF2A6D"/>
                </a:solidFill>
                <a:latin typeface="Arial"/>
              </a:rPr>
              <a:t>30°橙红色</a:t>
            </a:r>
            <a:r>
              <a:rPr sz="1199">
                <a:solidFill>
                  <a:srgbClr val="FFFFFF"/>
                </a:solidFill>
                <a:latin typeface="Arial"/>
              </a:rPr>
              <a:t>营造冷暖对比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2674" y="3086100"/>
            <a:ext cx="926360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519"/>
              </a:lnSpc>
            </a:pPr>
            <a:r>
              <a:rPr sz="2099" b="1">
                <a:solidFill>
                  <a:srgbClr val="05D9E8"/>
                </a:solidFill>
                <a:latin typeface="Arial"/>
              </a:rPr>
              <a:t>⚡ </a:t>
            </a:r>
            <a:r>
              <a:rPr sz="1799" b="1">
                <a:solidFill>
                  <a:srgbClr val="05D9E8"/>
                </a:solidFill>
                <a:latin typeface="Arial"/>
              </a:rPr>
              <a:t>快速调色解决方案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62674" y="3497580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霓虹效果制作：</a:t>
            </a:r>
            <a:r>
              <a:rPr sz="1199">
                <a:solidFill>
                  <a:srgbClr val="FFFFFF"/>
                </a:solidFill>
                <a:latin typeface="Arial"/>
              </a:rPr>
              <a:t>使用</a:t>
            </a:r>
            <a:r>
              <a:rPr sz="1199" b="1">
                <a:solidFill>
                  <a:srgbClr val="FF2A6D"/>
                </a:solidFill>
                <a:latin typeface="Arial"/>
              </a:rPr>
              <a:t>Futuristic Bleak.3DL</a:t>
            </a:r>
            <a:r>
              <a:rPr sz="1199">
                <a:solidFill>
                  <a:srgbClr val="FFFFFF"/>
                </a:solidFill>
                <a:latin typeface="Arial"/>
              </a:rPr>
              <a:t>颜色查找表，添加半径15px强度50%光晕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62674" y="3771900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细节增强处理：</a:t>
            </a:r>
            <a:r>
              <a:rPr sz="1199">
                <a:solidFill>
                  <a:srgbClr val="FFFFFF"/>
                </a:solidFill>
                <a:latin typeface="Arial"/>
              </a:rPr>
              <a:t>锐化数量70半径1.0，降噪亮度20细节50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2674" y="4046220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常见问题解决：</a:t>
            </a:r>
            <a:r>
              <a:rPr sz="1199">
                <a:solidFill>
                  <a:srgbClr val="FFFFFF"/>
                </a:solidFill>
                <a:latin typeface="Arial"/>
              </a:rPr>
              <a:t>色彩断层启用16位处理，高光溢出使用高光滑块恢复，皮肤异常局部调整保护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62674" y="4457700"/>
            <a:ext cx="926360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519"/>
              </a:lnSpc>
            </a:pPr>
            <a:r>
              <a:rPr sz="2099" b="1">
                <a:solidFill>
                  <a:srgbClr val="05D9E8"/>
                </a:solidFill>
                <a:latin typeface="Arial"/>
              </a:rPr>
              <a:t>🛠️ </a:t>
            </a:r>
            <a:r>
              <a:rPr sz="1799" b="1">
                <a:solidFill>
                  <a:srgbClr val="05D9E8"/>
                </a:solidFill>
                <a:latin typeface="Arial"/>
              </a:rPr>
              <a:t>实用工具推荐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62674" y="4869179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Lightroom预设：</a:t>
            </a:r>
            <a:r>
              <a:rPr sz="1199" b="1">
                <a:solidFill>
                  <a:srgbClr val="FF2A6D"/>
                </a:solidFill>
                <a:latin typeface="Arial"/>
              </a:rPr>
              <a:t>cyberpunk-2077-style.lrtemplate</a:t>
            </a:r>
            <a:r>
              <a:rPr sz="1199">
                <a:solidFill>
                  <a:srgbClr val="FFFFFF"/>
                </a:solidFill>
                <a:latin typeface="Arial"/>
              </a:rPr>
              <a:t>一键基础调色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2674" y="5143500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Photoshop动作：</a:t>
            </a:r>
            <a:r>
              <a:rPr sz="1199">
                <a:solidFill>
                  <a:srgbClr val="FFFFFF"/>
                </a:solidFill>
                <a:latin typeface="Arial"/>
              </a:rPr>
              <a:t>自动化完成复杂调色步骤，提升后期效率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18895" y="5623559"/>
            <a:ext cx="4631801" cy="10287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5399"/>
              </a:lnSpc>
            </a:pPr>
            <a:r>
              <a:rPr sz="4499">
                <a:solidFill>
                  <a:srgbClr val="FF2A6D"/>
                </a:solidFill>
                <a:latin typeface="Arial"/>
              </a:rPr>
              <a:t>🎨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609447" y="342900"/>
            <a:ext cx="10970056" cy="61722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2880360"/>
            <a:ext cx="4875580" cy="308610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383" y="2880360"/>
            <a:ext cx="4003213" cy="3086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447" y="342900"/>
            <a:ext cx="1218895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239"/>
              </a:lnSpc>
            </a:pPr>
            <a:r>
              <a:rPr sz="2699">
                <a:solidFill>
                  <a:srgbClr val="FF2A6D"/>
                </a:solidFill>
                <a:latin typeface="Arial"/>
              </a:rPr>
              <a:t>💸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360609" y="342900"/>
            <a:ext cx="1218895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239"/>
              </a:lnSpc>
            </a:pPr>
            <a:r>
              <a:rPr sz="2699">
                <a:solidFill>
                  <a:srgbClr val="05D9E8"/>
                </a:solidFill>
                <a:latin typeface="Arial"/>
              </a:rPr>
              <a:t>💡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8895" y="1028700"/>
            <a:ext cx="9751161" cy="10287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779"/>
              </a:lnSpc>
            </a:pPr>
            <a:r>
              <a:rPr sz="3149" b="1">
                <a:solidFill>
                  <a:srgbClr val="FF2A6D"/>
                </a:solidFill>
                <a:latin typeface="Arial"/>
              </a:rPr>
              <a:t>💰 </a:t>
            </a:r>
            <a:r>
              <a:rPr sz="2699" b="1">
                <a:solidFill>
                  <a:srgbClr val="FF2A6D"/>
                </a:solidFill>
                <a:latin typeface="Arial"/>
              </a:rPr>
              <a:t>重庆赛博朋克风两日游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8895" y="2057400"/>
            <a:ext cx="9751161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519"/>
              </a:lnSpc>
            </a:pPr>
            <a:r>
              <a:rPr sz="2099" b="1">
                <a:solidFill>
                  <a:srgbClr val="05D9E8"/>
                </a:solidFill>
                <a:latin typeface="Arial"/>
              </a:rPr>
              <a:t>预算规划与花费明细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62674" y="3017520"/>
            <a:ext cx="4388022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159"/>
              </a:lnSpc>
            </a:pPr>
            <a:r>
              <a:rPr sz="1799" b="1">
                <a:solidFill>
                  <a:srgbClr val="7DF9FF"/>
                </a:solidFill>
                <a:latin typeface="Arial"/>
              </a:rPr>
              <a:t>📊 </a:t>
            </a:r>
            <a:r>
              <a:rPr sz="1649" b="1">
                <a:solidFill>
                  <a:srgbClr val="7DF9FF"/>
                </a:solidFill>
                <a:latin typeface="Arial"/>
              </a:rPr>
              <a:t>预算总览与规划策略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62674" y="349758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总预算控制：</a:t>
            </a:r>
            <a:r>
              <a:rPr sz="1199" b="1">
                <a:solidFill>
                  <a:srgbClr val="FFC857"/>
                </a:solidFill>
                <a:latin typeface="Arial"/>
              </a:rPr>
              <a:t>2000元两人两天一夜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2674" y="384048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预算分配：</a:t>
            </a:r>
            <a:r>
              <a:rPr sz="1199">
                <a:solidFill>
                  <a:srgbClr val="FFFFFF"/>
                </a:solidFill>
                <a:latin typeface="Arial"/>
              </a:rPr>
              <a:t>住宿30% 餐饮35% 交通15% 门票20%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62674" y="418338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预算方案：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28342" y="4526280"/>
            <a:ext cx="402235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→ </a:t>
            </a:r>
            <a:r>
              <a:rPr sz="1199" b="1">
                <a:solidFill>
                  <a:srgbClr val="7DF9FF"/>
                </a:solidFill>
                <a:latin typeface="Arial"/>
              </a:rPr>
              <a:t>基础版</a:t>
            </a:r>
            <a:r>
              <a:rPr sz="1199">
                <a:solidFill>
                  <a:srgbClr val="FFFFFF"/>
                </a:solidFill>
                <a:latin typeface="Arial"/>
              </a:rPr>
              <a:t> 1850元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28342" y="4800600"/>
            <a:ext cx="402235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→ </a:t>
            </a:r>
            <a:r>
              <a:rPr sz="1199" b="1">
                <a:solidFill>
                  <a:srgbClr val="7DF9FF"/>
                </a:solidFill>
                <a:latin typeface="Arial"/>
              </a:rPr>
              <a:t>精简版</a:t>
            </a:r>
            <a:r>
              <a:rPr sz="1199">
                <a:solidFill>
                  <a:srgbClr val="FFFFFF"/>
                </a:solidFill>
                <a:latin typeface="Arial"/>
              </a:rPr>
              <a:t> 1300元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28342" y="5074920"/>
            <a:ext cx="402235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→ </a:t>
            </a:r>
            <a:r>
              <a:rPr sz="1199" b="1">
                <a:solidFill>
                  <a:srgbClr val="7DF9FF"/>
                </a:solidFill>
                <a:latin typeface="Arial"/>
              </a:rPr>
              <a:t>豪华版</a:t>
            </a:r>
            <a:r>
              <a:rPr sz="1199">
                <a:solidFill>
                  <a:srgbClr val="FFFFFF"/>
                </a:solidFill>
                <a:latin typeface="Arial"/>
              </a:rPr>
              <a:t> 2200元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62674" y="541782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⚠ </a:t>
            </a:r>
            <a:r>
              <a:rPr sz="1199">
                <a:solidFill>
                  <a:srgbClr val="FFFFFF"/>
                </a:solidFill>
                <a:latin typeface="Arial"/>
              </a:rPr>
              <a:t>应急备用金：</a:t>
            </a:r>
            <a:r>
              <a:rPr sz="1199" b="1">
                <a:solidFill>
                  <a:srgbClr val="FFC857"/>
                </a:solidFill>
                <a:latin typeface="Arial"/>
              </a:rPr>
              <a:t>建议预留100-200元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18895" y="6172200"/>
            <a:ext cx="975116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CCCCCC"/>
                </a:solidFill>
                <a:latin typeface="Arial"/>
              </a:rPr>
              <a:t>成本优化策略：错峰出行、提前预订、组合票优惠、学生证半价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371600"/>
            <a:ext cx="4631801" cy="44577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338255" y="1371600"/>
            <a:ext cx="4631801" cy="44577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582034" y="4594860"/>
            <a:ext cx="4144243" cy="68580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277" y="5280660"/>
            <a:ext cx="1317036" cy="1028699"/>
          </a:xfrm>
          <a:prstGeom prst="rect">
            <a:avLst/>
          </a:prstGeom>
        </p:spPr>
      </p:pic>
      <p:pic>
        <p:nvPicPr>
          <p:cNvPr id="6" name="Picture 5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2522" y="5280660"/>
            <a:ext cx="1543267" cy="10286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💰 </a:t>
            </a:r>
            <a:r>
              <a:rPr sz="2699" b="1">
                <a:solidFill>
                  <a:srgbClr val="FF2A6D"/>
                </a:solidFill>
                <a:latin typeface="Arial"/>
              </a:rPr>
              <a:t>交通与住宿费用详解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2674" y="1508760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🚇 </a:t>
            </a:r>
            <a:r>
              <a:rPr sz="1649" b="1">
                <a:solidFill>
                  <a:srgbClr val="05D9E8"/>
                </a:solidFill>
                <a:latin typeface="Arial"/>
              </a:rPr>
              <a:t>交通费用明细 (2025年标准)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82034" y="1508760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🏨 </a:t>
            </a:r>
            <a:r>
              <a:rPr sz="1649" b="1">
                <a:solidFill>
                  <a:srgbClr val="05D9E8"/>
                </a:solidFill>
                <a:latin typeface="Arial"/>
              </a:rPr>
              <a:t>住宿费用方案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62674" y="1988819"/>
            <a:ext cx="414424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轨道交通：起步价2元，全程2-9元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582034" y="1988819"/>
            <a:ext cx="414424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解放碑核心区：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28342" y="2263140"/>
            <a:ext cx="377857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特色线路李子坝穿楼轻轨3-5元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47702" y="2263140"/>
            <a:ext cx="377857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连锁酒店180-260元/晚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2674" y="2537460"/>
            <a:ext cx="414424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公交车：统一2元/次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47702" y="2537460"/>
            <a:ext cx="377857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特色民宿200-350元/晚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828342" y="2811779"/>
            <a:ext cx="377857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交通卡1小时内换乘免费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582034" y="2811779"/>
            <a:ext cx="414424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南滨路江景房：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62674" y="3086100"/>
            <a:ext cx="414424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出租车：起步价10元（3公里）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47702" y="3086100"/>
            <a:ext cx="377857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四星酒店400-600元/晚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828342" y="3360420"/>
            <a:ext cx="377857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续程2元/公里，夜间加收20%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947702" y="3360420"/>
            <a:ext cx="377857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精品民宿300-500元/晚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62674" y="3634740"/>
            <a:ext cx="414424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网约车：比出租车便宜10-15%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582034" y="3634740"/>
            <a:ext cx="414424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地铁沿线性价比：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828342" y="3909059"/>
            <a:ext cx="377857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高峰时段1.2-1.5倍溢价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947702" y="3909059"/>
            <a:ext cx="377857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商务酒店220-300元/晚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947702" y="4183380"/>
            <a:ext cx="377857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公寓民宿180-250元/晚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462674" y="4320540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📊 </a:t>
            </a:r>
            <a:r>
              <a:rPr sz="1199">
                <a:solidFill>
                  <a:srgbClr val="FFFFFF"/>
                </a:solidFill>
                <a:latin typeface="Arial"/>
              </a:rPr>
              <a:t>两日交通预算：</a:t>
            </a:r>
            <a:r>
              <a:rPr sz="1349" b="1">
                <a:solidFill>
                  <a:srgbClr val="FFC857"/>
                </a:solidFill>
                <a:latin typeface="Arial"/>
              </a:rPr>
              <a:t>100-150元/人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582034" y="4594860"/>
            <a:ext cx="4144243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159"/>
              </a:lnSpc>
            </a:pPr>
            <a:r>
              <a:rPr sz="1799">
                <a:solidFill>
                  <a:srgbClr val="7DF9FF"/>
                </a:solidFill>
                <a:latin typeface="Arial"/>
              </a:rPr>
              <a:t>💯 </a:t>
            </a:r>
            <a:r>
              <a:rPr sz="1349">
                <a:solidFill>
                  <a:srgbClr val="FFFFFF"/>
                </a:solidFill>
                <a:latin typeface="Arial"/>
              </a:rPr>
              <a:t>推荐方案：</a:t>
            </a:r>
            <a:r>
              <a:rPr sz="1349" b="1">
                <a:solidFill>
                  <a:srgbClr val="7DF9FF"/>
                </a:solidFill>
                <a:latin typeface="Arial"/>
              </a:rPr>
              <a:t>中端特色民宿</a:t>
            </a:r>
            <a:r>
              <a:rPr sz="1349" b="1">
                <a:solidFill>
                  <a:srgbClr val="FFC857"/>
                </a:solidFill>
                <a:latin typeface="Arial"/>
              </a:rPr>
              <a:t> 300元×1晚=300元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28342" y="4732020"/>
            <a:ext cx="3778575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地铁为主+短途打车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194011" y="6377940"/>
            <a:ext cx="2681569" cy="20573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CCCCCC"/>
                </a:solidFill>
                <a:latin typeface="Arial"/>
              </a:rPr>
              <a:t>重庆交通工具费用对比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313371" y="6377940"/>
            <a:ext cx="2681569" cy="20573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CCCCCC"/>
                </a:solidFill>
                <a:latin typeface="Arial"/>
              </a:rPr>
              <a:t>住宿选择与价格区间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970056" y="6515100"/>
            <a:ext cx="609447" cy="20573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079"/>
              </a:lnSpc>
            </a:pPr>
            <a:r>
              <a:rPr sz="899">
                <a:solidFill>
                  <a:srgbClr val="999999"/>
                </a:solidFill>
                <a:latin typeface="Arial"/>
              </a:rPr>
              <a:t>1/8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7313371" y="1508760"/>
            <a:ext cx="3656685" cy="4800600"/>
          </a:xfrm>
          <a:prstGeom prst="rect">
            <a:avLst/>
          </a:prstGeom>
          <a:solidFill>
            <a:srgbClr val="1A1A2E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1508760"/>
            <a:ext cx="5485028" cy="24003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1218895" y="4114800"/>
            <a:ext cx="5485028" cy="219456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7150" y="1784193"/>
            <a:ext cx="3169127" cy="178085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💰 </a:t>
            </a:r>
            <a:r>
              <a:rPr sz="2699" b="1">
                <a:solidFill>
                  <a:srgbClr val="FF2A6D"/>
                </a:solidFill>
                <a:latin typeface="Arial"/>
              </a:rPr>
              <a:t>免费打卡点与预算优化建议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62674" y="1577339"/>
            <a:ext cx="499747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 b="1">
                <a:solidFill>
                  <a:srgbClr val="05D9E8"/>
                </a:solidFill>
                <a:latin typeface="Arial"/>
              </a:rPr>
              <a:t>📍 </a:t>
            </a:r>
            <a:r>
              <a:rPr sz="1649" b="1">
                <a:solidFill>
                  <a:srgbClr val="05D9E8"/>
                </a:solidFill>
                <a:latin typeface="Arial"/>
              </a:rPr>
              <a:t>免费赛博朋克风打卡点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2674" y="1988819"/>
            <a:ext cx="4997470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佛图关关岳庙：</a:t>
            </a:r>
            <a:r>
              <a:rPr sz="1199">
                <a:solidFill>
                  <a:srgbClr val="FFFFFF"/>
                </a:solidFill>
                <a:latin typeface="Arial"/>
              </a:rPr>
              <a:t>轻轨S弯最佳拍摄点，18:00-21:00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62674" y="2263140"/>
            <a:ext cx="4997470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菜园坝立交桥下：</a:t>
            </a:r>
            <a:r>
              <a:rPr sz="1199">
                <a:solidFill>
                  <a:srgbClr val="FFFFFF"/>
                </a:solidFill>
                <a:latin typeface="Arial"/>
              </a:rPr>
              <a:t>工业风管道与立交，注意安全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62674" y="253746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朝天门码头废弃仓库区：</a:t>
            </a:r>
            <a:r>
              <a:rPr sz="1199">
                <a:solidFill>
                  <a:srgbClr val="FFFFFF"/>
                </a:solidFill>
                <a:latin typeface="Arial"/>
              </a:rPr>
              <a:t>工业风+涂鸦，建议白天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2674" y="288036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南滨路钟楼广场：</a:t>
            </a:r>
            <a:r>
              <a:rPr sz="1199">
                <a:solidFill>
                  <a:srgbClr val="FFFFFF"/>
                </a:solidFill>
                <a:latin typeface="Arial"/>
              </a:rPr>
              <a:t>江景+霓虹灯光秀，19:30-22:00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62674" y="322326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 b="1">
                <a:solidFill>
                  <a:srgbClr val="FFFFFF"/>
                </a:solidFill>
                <a:latin typeface="Arial"/>
              </a:rPr>
              <a:t>大坪时代天街地下通道：</a:t>
            </a:r>
            <a:r>
              <a:rPr sz="1199">
                <a:solidFill>
                  <a:srgbClr val="FFFFFF"/>
                </a:solidFill>
                <a:latin typeface="Arial"/>
              </a:rPr>
              <a:t>科幻LED隧道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7150" y="3771900"/>
            <a:ext cx="316912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619"/>
              </a:lnSpc>
            </a:pPr>
            <a:r>
              <a:rPr sz="1349" b="1">
                <a:solidFill>
                  <a:srgbClr val="FF2A6D"/>
                </a:solidFill>
                <a:latin typeface="Arial"/>
              </a:rPr>
              <a:t>📸 </a:t>
            </a:r>
            <a:r>
              <a:rPr sz="1199" b="1">
                <a:solidFill>
                  <a:srgbClr val="FFFFFF"/>
                </a:solidFill>
                <a:latin typeface="Arial"/>
              </a:rPr>
              <a:t>洪崖洞夜景打卡点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2674" y="4183380"/>
            <a:ext cx="499747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 b="1">
                <a:solidFill>
                  <a:srgbClr val="05D9E8"/>
                </a:solidFill>
                <a:latin typeface="Arial"/>
              </a:rPr>
              <a:t>💸 </a:t>
            </a:r>
            <a:r>
              <a:rPr sz="1649" b="1">
                <a:solidFill>
                  <a:srgbClr val="05D9E8"/>
                </a:solidFill>
                <a:latin typeface="Arial"/>
              </a:rPr>
              <a:t>预算优化策略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557150" y="4183380"/>
            <a:ext cx="3169127" cy="1645919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ctr">
              <a:lnSpc>
                <a:spcPts val="1619"/>
              </a:lnSpc>
            </a:pPr>
            <a:r>
              <a:rPr sz="1349" b="1">
                <a:solidFill>
                  <a:srgbClr val="05D9E8"/>
                </a:solidFill>
                <a:latin typeface="Arial"/>
              </a:rPr>
              <a:t>📝 </a:t>
            </a:r>
            <a:r>
              <a:rPr sz="1199" b="1">
                <a:solidFill>
                  <a:srgbClr val="05D9E8"/>
                </a:solidFill>
                <a:latin typeface="Arial"/>
              </a:rPr>
              <a:t>拍摄小贴士：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557150" y="4526280"/>
            <a:ext cx="316912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最佳时间：19:30-22:00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2674" y="4594860"/>
            <a:ext cx="4997470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⏰ </a:t>
            </a:r>
            <a:r>
              <a:rPr sz="1199" b="1">
                <a:solidFill>
                  <a:srgbClr val="FFFFFF"/>
                </a:solidFill>
                <a:latin typeface="Arial"/>
              </a:rPr>
              <a:t>时间优化：</a:t>
            </a:r>
            <a:r>
              <a:rPr sz="1199">
                <a:solidFill>
                  <a:srgbClr val="FFFFFF"/>
                </a:solidFill>
                <a:latin typeface="Arial"/>
              </a:rPr>
              <a:t>非周末酒店价格下降20%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62674" y="4869179"/>
            <a:ext cx="4997470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🎫 </a:t>
            </a:r>
            <a:r>
              <a:rPr sz="1199" b="1">
                <a:solidFill>
                  <a:srgbClr val="FFFFFF"/>
                </a:solidFill>
                <a:latin typeface="Arial"/>
              </a:rPr>
              <a:t>票务优化：</a:t>
            </a:r>
            <a:r>
              <a:rPr sz="1199">
                <a:solidFill>
                  <a:srgbClr val="FFFFFF"/>
                </a:solidFill>
                <a:latin typeface="Arial"/>
              </a:rPr>
              <a:t>联票可省15%，学生证半价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57150" y="4869179"/>
            <a:ext cx="316912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推荐机位：对岸南滨路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62674" y="5143500"/>
            <a:ext cx="4997470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🚇 </a:t>
            </a:r>
            <a:r>
              <a:rPr sz="1199" b="1">
                <a:solidFill>
                  <a:srgbClr val="FFFFFF"/>
                </a:solidFill>
                <a:latin typeface="Arial"/>
              </a:rPr>
              <a:t>交通优化：</a:t>
            </a:r>
            <a:r>
              <a:rPr sz="1199">
                <a:solidFill>
                  <a:srgbClr val="FFFFFF"/>
                </a:solidFill>
                <a:latin typeface="Arial"/>
              </a:rPr>
              <a:t>"渝畅行"APP享9折，换乘免费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557150" y="5212080"/>
            <a:ext cx="316912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建议携带：三脚架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62674" y="5417820"/>
            <a:ext cx="4997470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🏨 </a:t>
            </a:r>
            <a:r>
              <a:rPr sz="1199" b="1">
                <a:solidFill>
                  <a:srgbClr val="FFFFFF"/>
                </a:solidFill>
                <a:latin typeface="Arial"/>
              </a:rPr>
              <a:t>预订优化：</a:t>
            </a:r>
            <a:r>
              <a:rPr sz="1199">
                <a:solidFill>
                  <a:srgbClr val="FFFFFF"/>
                </a:solidFill>
                <a:latin typeface="Arial"/>
              </a:rPr>
              <a:t>提前7天订房，最高省30%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57150" y="5554980"/>
            <a:ext cx="316912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完全免费，无需门票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462674" y="5692140"/>
            <a:ext cx="4997470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🍜 </a:t>
            </a:r>
            <a:r>
              <a:rPr sz="1199" b="1">
                <a:solidFill>
                  <a:srgbClr val="FFFFFF"/>
                </a:solidFill>
                <a:latin typeface="Arial"/>
              </a:rPr>
              <a:t>餐饮优化：</a:t>
            </a:r>
            <a:r>
              <a:rPr sz="1199">
                <a:solidFill>
                  <a:srgbClr val="FFFFFF"/>
                </a:solidFill>
                <a:latin typeface="Arial"/>
              </a:rPr>
              <a:t>居民区餐馆可省30%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970056" y="6446520"/>
            <a:ext cx="60944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159"/>
              </a:lnSpc>
            </a:pPr>
            <a:r>
              <a:rPr sz="1799">
                <a:solidFill>
                  <a:srgbClr val="FF2A6D"/>
                </a:solidFill>
                <a:latin typeface="Arial"/>
              </a:rPr>
              <a:t>⚡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920240"/>
            <a:ext cx="9751161" cy="260604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5212080"/>
            <a:ext cx="9751161" cy="1234439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09447" y="342900"/>
            <a:ext cx="1218895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239"/>
              </a:lnSpc>
            </a:pPr>
            <a:r>
              <a:rPr sz="2699">
                <a:solidFill>
                  <a:srgbClr val="FFC857"/>
                </a:solidFill>
                <a:latin typeface="Arial"/>
              </a:rPr>
              <a:t>💵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💰 </a:t>
            </a:r>
            <a:r>
              <a:rPr sz="2699" b="1">
                <a:solidFill>
                  <a:srgbClr val="FF2A6D"/>
                </a:solidFill>
                <a:latin typeface="Arial"/>
              </a:rPr>
              <a:t>预算控制与花费明细汇总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8895" y="1371600"/>
            <a:ext cx="975116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📊 </a:t>
            </a:r>
            <a:r>
              <a:rPr sz="2099" b="1">
                <a:solidFill>
                  <a:srgbClr val="05D9E8"/>
                </a:solidFill>
                <a:latin typeface="Arial"/>
              </a:rPr>
              <a:t>三种预算方案对比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62674" y="2057400"/>
            <a:ext cx="926360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🔵 </a:t>
            </a:r>
            <a:r>
              <a:rPr sz="1499" b="1">
                <a:solidFill>
                  <a:srgbClr val="FFFFFF"/>
                </a:solidFill>
                <a:latin typeface="Arial"/>
              </a:rPr>
              <a:t>基础版（1850元）：含核心付费景点+舒适住宿+特色餐饮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28342" y="2468879"/>
            <a:ext cx="889793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住宿：300元 | 交通：100元 | 餐饮：370元 | 门票：452元 | 其他：200元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62674" y="2880360"/>
            <a:ext cx="926360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FFC857"/>
                </a:solidFill>
                <a:latin typeface="Arial"/>
              </a:rPr>
              <a:t>🟡 </a:t>
            </a:r>
            <a:r>
              <a:rPr sz="1499" b="1">
                <a:solidFill>
                  <a:srgbClr val="FFFFFF"/>
                </a:solidFill>
                <a:latin typeface="Arial"/>
              </a:rPr>
              <a:t>精简版（1300元）：免费景点+经济住宿+普通餐饮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28342" y="3291839"/>
            <a:ext cx="889793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住宿：200元 | 交通：80元 | 餐饮：200元 | 门票：0元 | 其他：100元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2674" y="3703320"/>
            <a:ext cx="926360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FF2A6D"/>
                </a:solidFill>
                <a:latin typeface="Arial"/>
              </a:rPr>
              <a:t>🔴 </a:t>
            </a:r>
            <a:r>
              <a:rPr sz="1499" b="1">
                <a:solidFill>
                  <a:srgbClr val="FFFFFF"/>
                </a:solidFill>
                <a:latin typeface="Arial"/>
              </a:rPr>
              <a:t>豪华版（2200元）：VIP套票+江景酒店+高端餐厅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28342" y="4114800"/>
            <a:ext cx="889793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住宿：600元 | 交通：150元 | 餐饮：600元 | 门票：516元 | 其他：300元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18895" y="4663440"/>
            <a:ext cx="975116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⚠️ </a:t>
            </a:r>
            <a:r>
              <a:rPr sz="2099" b="1">
                <a:solidFill>
                  <a:srgbClr val="05D9E8"/>
                </a:solidFill>
                <a:latin typeface="Arial"/>
              </a:rPr>
              <a:t>费用控制要点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2674" y="5280660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 b="1">
                <a:solidFill>
                  <a:srgbClr val="7DF9FF"/>
                </a:solidFill>
                <a:latin typeface="Arial"/>
              </a:rPr>
              <a:t>✓ </a:t>
            </a:r>
            <a:r>
              <a:rPr sz="1199">
                <a:solidFill>
                  <a:srgbClr val="FFFFFF"/>
                </a:solidFill>
                <a:latin typeface="Arial"/>
              </a:rPr>
              <a:t>预算分配合理：确保核心体验不受影响的前提下优化成本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62674" y="5554980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 b="1">
                <a:solidFill>
                  <a:srgbClr val="7DF9FF"/>
                </a:solidFill>
                <a:latin typeface="Arial"/>
              </a:rPr>
              <a:t>✓ </a:t>
            </a:r>
            <a:r>
              <a:rPr sz="1199">
                <a:solidFill>
                  <a:srgbClr val="FFFFFF"/>
                </a:solidFill>
                <a:latin typeface="Arial"/>
              </a:rPr>
              <a:t>应急资金：预留10%作为应急备用金应对突发情况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62674" y="5829300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 b="1">
                <a:solidFill>
                  <a:srgbClr val="7DF9FF"/>
                </a:solidFill>
                <a:latin typeface="Arial"/>
              </a:rPr>
              <a:t>✓ </a:t>
            </a:r>
            <a:r>
              <a:rPr sz="1199">
                <a:solidFill>
                  <a:srgbClr val="FFFFFF"/>
                </a:solidFill>
                <a:latin typeface="Arial"/>
              </a:rPr>
              <a:t>支付方式：优先使用电子支付享受优惠，避免现金找零损失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2674" y="6103619"/>
            <a:ext cx="926360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 b="1">
                <a:solidFill>
                  <a:srgbClr val="7DF9FF"/>
                </a:solidFill>
                <a:latin typeface="Arial"/>
              </a:rPr>
              <a:t>✓ </a:t>
            </a:r>
            <a:r>
              <a:rPr sz="1199">
                <a:solidFill>
                  <a:srgbClr val="FFFFFF"/>
                </a:solidFill>
                <a:latin typeface="Arial"/>
              </a:rPr>
              <a:t>记账习惯：建议使用手机记账APP实时跟踪支出情况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360609" y="6377940"/>
            <a:ext cx="1218895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239"/>
              </a:lnSpc>
            </a:pPr>
            <a:r>
              <a:rPr sz="2699">
                <a:solidFill>
                  <a:srgbClr val="7DF9FF"/>
                </a:solidFill>
                <a:latin typeface="Arial"/>
              </a:rPr>
              <a:t>💹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4457700"/>
            <a:ext cx="9751161" cy="17145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0360609" y="342900"/>
            <a:ext cx="1218895" cy="685800"/>
          </a:xfrm>
          <a:prstGeom prst="rect">
            <a:avLst/>
          </a:prstGeom>
          <a:solidFill>
            <a:srgbClr val="1A1A2E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533" y="1028700"/>
            <a:ext cx="5491884" cy="3086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8895" y="342900"/>
            <a:ext cx="9751161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7DF9FF"/>
                </a:solidFill>
                <a:latin typeface="Arial"/>
              </a:rPr>
              <a:t>🌆 </a:t>
            </a:r>
            <a:r>
              <a:rPr sz="2699" b="1">
                <a:solidFill>
                  <a:srgbClr val="FF2A6D"/>
                </a:solidFill>
                <a:latin typeface="Arial"/>
              </a:rPr>
              <a:t>重庆赛博朋克打卡点地图指南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360609" y="342900"/>
            <a:ext cx="1218895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>
                <a:solidFill>
                  <a:srgbClr val="7DF9FF"/>
                </a:solidFill>
                <a:latin typeface="Arial"/>
              </a:rPr>
              <a:t>🔮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342" y="4526280"/>
            <a:ext cx="853226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159"/>
              </a:lnSpc>
            </a:pPr>
            <a:r>
              <a:rPr sz="1799" b="1">
                <a:solidFill>
                  <a:srgbClr val="05D9E8"/>
                </a:solidFill>
                <a:latin typeface="Arial"/>
              </a:rPr>
              <a:t>📸 </a:t>
            </a:r>
            <a:r>
              <a:rPr sz="1649" b="1">
                <a:solidFill>
                  <a:srgbClr val="FFFFFF"/>
                </a:solidFill>
                <a:latin typeface="Arial"/>
              </a:rPr>
              <a:t>5大赛博朋克风格打卡点完整攻略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28342" y="4937759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📍 </a:t>
            </a:r>
            <a:r>
              <a:rPr sz="1349">
                <a:solidFill>
                  <a:srgbClr val="FFFFFF"/>
                </a:solidFill>
                <a:latin typeface="Arial"/>
              </a:rPr>
              <a:t>精确坐标定位 </a:t>
            </a: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349">
                <a:solidFill>
                  <a:srgbClr val="FFFFFF"/>
                </a:solidFill>
                <a:latin typeface="Arial"/>
              </a:rPr>
              <a:t>最佳拍摄时间 </a:t>
            </a: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349">
                <a:solidFill>
                  <a:srgbClr val="FFFFFF"/>
                </a:solidFill>
                <a:latin typeface="Arial"/>
              </a:rPr>
              <a:t>交通路线指南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8342" y="5280660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C857"/>
                </a:solidFill>
                <a:latin typeface="Arial"/>
              </a:rPr>
              <a:t>🎯 </a:t>
            </a:r>
            <a:r>
              <a:rPr sz="1349">
                <a:solidFill>
                  <a:srgbClr val="FFFFFF"/>
                </a:solidFill>
                <a:latin typeface="Arial"/>
              </a:rPr>
              <a:t>为摄影爱好者和赛博朋克文化爱好者打造的两日行程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28342" y="5623559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2A6D"/>
                </a:solidFill>
                <a:latin typeface="Arial"/>
              </a:rPr>
              <a:t>✨ </a:t>
            </a:r>
            <a:r>
              <a:rPr sz="1349">
                <a:solidFill>
                  <a:srgbClr val="FFFFFF"/>
                </a:solidFill>
                <a:latin typeface="Arial"/>
              </a:rPr>
              <a:t>揭秘重庆独特的未来科技感都市魅力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751161" y="6377940"/>
            <a:ext cx="1828342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2159"/>
              </a:lnSpc>
            </a:pPr>
            <a:r>
              <a:rPr sz="1799" b="1">
                <a:solidFill>
                  <a:srgbClr val="05D9E8"/>
                </a:solidFill>
                <a:latin typeface="Arial"/>
              </a:rPr>
              <a:t>01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234439"/>
            <a:ext cx="5485028" cy="48006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7313371" y="1234439"/>
            <a:ext cx="3656685" cy="48006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396" y="1920240"/>
            <a:ext cx="1782634" cy="26746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8895" y="34290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779"/>
              </a:lnSpc>
            </a:pPr>
            <a:r>
              <a:rPr sz="3149" b="1">
                <a:solidFill>
                  <a:srgbClr val="FF2A6D"/>
                </a:solidFill>
                <a:latin typeface="Arial"/>
              </a:rPr>
              <a:t>🌆 </a:t>
            </a:r>
            <a:r>
              <a:rPr sz="2699" b="1">
                <a:solidFill>
                  <a:srgbClr val="FF2A6D"/>
                </a:solidFill>
                <a:latin typeface="Arial"/>
              </a:rPr>
              <a:t>核心打卡点：传统与未来的完美融合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62674" y="1303020"/>
            <a:ext cx="4997470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879"/>
              </a:lnSpc>
            </a:pPr>
            <a:r>
              <a:rPr sz="2399" b="1">
                <a:solidFill>
                  <a:srgbClr val="05D9E8"/>
                </a:solidFill>
                <a:latin typeface="Arial"/>
              </a:rPr>
              <a:t>🏮 </a:t>
            </a:r>
            <a:r>
              <a:rPr sz="2099" b="1">
                <a:solidFill>
                  <a:srgbClr val="05D9E8"/>
                </a:solidFill>
                <a:latin typeface="Arial"/>
              </a:rPr>
              <a:t>洪崖洞 </a:t>
            </a:r>
            <a:r>
              <a:rPr sz="1799">
                <a:solidFill>
                  <a:srgbClr val="FFC857"/>
                </a:solidFill>
                <a:latin typeface="Arial"/>
              </a:rPr>
              <a:t>★核心打卡点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57150" y="1303020"/>
            <a:ext cx="3169127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879"/>
              </a:lnSpc>
            </a:pPr>
            <a:r>
              <a:rPr sz="2399" b="1">
                <a:solidFill>
                  <a:srgbClr val="05D9E8"/>
                </a:solidFill>
                <a:latin typeface="Arial"/>
              </a:rPr>
              <a:t>🏙️ </a:t>
            </a:r>
            <a:r>
              <a:rPr sz="2099" b="1">
                <a:solidFill>
                  <a:srgbClr val="05D9E8"/>
                </a:solidFill>
                <a:latin typeface="Arial"/>
              </a:rPr>
              <a:t>来福士广场 </a:t>
            </a:r>
            <a:r>
              <a:rPr sz="1799">
                <a:solidFill>
                  <a:srgbClr val="FFC857"/>
                </a:solidFill>
                <a:latin typeface="Arial"/>
              </a:rPr>
              <a:t>★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2674" y="185166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📍 </a:t>
            </a:r>
            <a:r>
              <a:rPr sz="1199">
                <a:solidFill>
                  <a:srgbClr val="FFFFFF"/>
                </a:solidFill>
                <a:latin typeface="Arial"/>
              </a:rPr>
              <a:t>位置坐标：29.5603°N, 106.5817°E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62674" y="219456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🏙️ </a:t>
            </a:r>
            <a:r>
              <a:rPr sz="1199">
                <a:solidFill>
                  <a:srgbClr val="FFFFFF"/>
                </a:solidFill>
                <a:latin typeface="Arial"/>
              </a:rPr>
              <a:t>地址：渝中区嘉陵江滨江路88号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62674" y="253746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🚇 </a:t>
            </a:r>
            <a:r>
              <a:rPr sz="1199">
                <a:solidFill>
                  <a:srgbClr val="FFFFFF"/>
                </a:solidFill>
                <a:latin typeface="Arial"/>
              </a:rPr>
              <a:t>交通：轨道交通1/6号线小什字站步行10分钟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2674" y="288036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 b="1">
                <a:solidFill>
                  <a:srgbClr val="7DF9FF"/>
                </a:solidFill>
                <a:latin typeface="Arial"/>
              </a:rPr>
              <a:t>✨ </a:t>
            </a:r>
            <a:r>
              <a:rPr sz="1199" b="1">
                <a:solidFill>
                  <a:srgbClr val="FFFFFF"/>
                </a:solidFill>
                <a:latin typeface="Arial"/>
              </a:rPr>
              <a:t>特色亮点：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453" y="3223260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悬崖上的吊脚楼建筑群，层叠错落有致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06453" y="3566160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璀璨的LED灯光夜景，色彩斑斓梦幻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06453" y="3909059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传统建筑与现代灯光的强烈视觉对比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62674" y="425196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🕘 </a:t>
            </a:r>
            <a:r>
              <a:rPr sz="1199">
                <a:solidFill>
                  <a:srgbClr val="FFFFFF"/>
                </a:solidFill>
                <a:latin typeface="Arial"/>
              </a:rPr>
              <a:t>最佳拍摄时间：19:00-22:00（灯光秀时间）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62674" y="4594860"/>
            <a:ext cx="4997470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推荐拍摄角度：千厮门大桥拍摄全景、江对岸拍摄倒影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57150" y="4663440"/>
            <a:ext cx="316912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📍 </a:t>
            </a:r>
            <a:r>
              <a:rPr sz="1199">
                <a:solidFill>
                  <a:srgbClr val="FFFFFF"/>
                </a:solidFill>
                <a:latin typeface="Arial"/>
              </a:rPr>
              <a:t>位置：29.5725°N, 106.5849°E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557150" y="5006340"/>
            <a:ext cx="316912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🚇 </a:t>
            </a:r>
            <a:r>
              <a:rPr sz="1199">
                <a:solidFill>
                  <a:srgbClr val="FFFFFF"/>
                </a:solidFill>
                <a:latin typeface="Arial"/>
              </a:rPr>
              <a:t>交通：轨道交通1号线朝天门站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57150" y="5349240"/>
            <a:ext cx="316912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🌇 </a:t>
            </a:r>
            <a:r>
              <a:rPr sz="1199">
                <a:solidFill>
                  <a:srgbClr val="FFFFFF"/>
                </a:solidFill>
                <a:latin typeface="Arial"/>
              </a:rPr>
              <a:t>最佳拍摄：黄昏和夜间20:00-22:00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970056" y="6377940"/>
            <a:ext cx="60944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7DF9FF"/>
                </a:solidFill>
                <a:latin typeface="Arial"/>
              </a:rPr>
              <a:t>01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609447" y="1508760"/>
            <a:ext cx="10970056" cy="2468879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447" y="4114800"/>
            <a:ext cx="10970056" cy="24003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9447" y="548640"/>
            <a:ext cx="10970056" cy="822959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243779" y="342900"/>
            <a:ext cx="60944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519"/>
              </a:lnSpc>
            </a:pPr>
            <a:r>
              <a:rPr sz="2099">
                <a:solidFill>
                  <a:srgbClr val="05D9E8"/>
                </a:solidFill>
                <a:latin typeface="Arial"/>
              </a:rPr>
              <a:t>🌃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335725" y="342900"/>
            <a:ext cx="60944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519"/>
              </a:lnSpc>
            </a:pPr>
            <a:r>
              <a:rPr sz="2099">
                <a:solidFill>
                  <a:srgbClr val="FF2A6D"/>
                </a:solidFill>
                <a:latin typeface="Arial"/>
              </a:rPr>
              <a:t>🌆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5116" y="548640"/>
            <a:ext cx="10238719" cy="82295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🏙️ </a:t>
            </a:r>
            <a:r>
              <a:rPr sz="2699" b="1">
                <a:solidFill>
                  <a:srgbClr val="FF2A6D"/>
                </a:solidFill>
                <a:latin typeface="Arial"/>
              </a:rPr>
              <a:t>城市景观点：高空视角与魔幻交通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75116" y="1577339"/>
            <a:ext cx="10238719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879"/>
              </a:lnSpc>
            </a:pPr>
            <a:r>
              <a:rPr sz="2399" b="1">
                <a:solidFill>
                  <a:srgbClr val="05D9E8"/>
                </a:solidFill>
                <a:latin typeface="Arial"/>
              </a:rPr>
              <a:t>🔭 </a:t>
            </a:r>
            <a:r>
              <a:rPr sz="2099" b="1">
                <a:solidFill>
                  <a:srgbClr val="05D9E8"/>
                </a:solidFill>
                <a:latin typeface="Arial"/>
              </a:rPr>
              <a:t>解放碑WFC观景台 </a:t>
            </a:r>
            <a:r>
              <a:rPr sz="2099" b="1">
                <a:solidFill>
                  <a:srgbClr val="7DF9FF"/>
                </a:solidFill>
                <a:latin typeface="Arial"/>
              </a:rPr>
              <a:t>★城市全景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75116" y="212598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📍 </a:t>
            </a:r>
            <a:r>
              <a:rPr sz="1199">
                <a:solidFill>
                  <a:srgbClr val="FFFFFF"/>
                </a:solidFill>
                <a:latin typeface="Arial"/>
              </a:rPr>
              <a:t>位置坐标：29.5528°N, 106.5714°E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4476" y="2125980"/>
            <a:ext cx="5119359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✨ </a:t>
            </a:r>
            <a:r>
              <a:rPr sz="1199" b="1">
                <a:solidFill>
                  <a:srgbClr val="7DF9FF"/>
                </a:solidFill>
                <a:latin typeface="Arial"/>
              </a:rPr>
              <a:t>特色亮点：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75116" y="246887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🏢 </a:t>
            </a:r>
            <a:r>
              <a:rPr sz="1199">
                <a:solidFill>
                  <a:srgbClr val="FFFFFF"/>
                </a:solidFill>
                <a:latin typeface="Arial"/>
              </a:rPr>
              <a:t>地址：重庆市渝中区民权路108号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38255" y="246887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73楼360度观景平台，俯瞰整个重庆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75116" y="281177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🚇 </a:t>
            </a:r>
            <a:r>
              <a:rPr sz="1199">
                <a:solidFill>
                  <a:srgbClr val="FFFFFF"/>
                </a:solidFill>
                <a:latin typeface="Arial"/>
              </a:rPr>
              <a:t>交通：轨道交通2号线临江门站D出口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38255" y="281177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重庆"你好世界"灯光标识，城市地标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75116" y="315467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⏰ </a:t>
            </a:r>
            <a:r>
              <a:rPr sz="1199">
                <a:solidFill>
                  <a:srgbClr val="FFFFFF"/>
                </a:solidFill>
                <a:latin typeface="Arial"/>
              </a:rPr>
              <a:t>最佳拍摄时间：</a:t>
            </a:r>
            <a:r>
              <a:rPr sz="1199" b="1">
                <a:solidFill>
                  <a:srgbClr val="FFC857"/>
                </a:solidFill>
                <a:latin typeface="Arial"/>
              </a:rPr>
              <a:t>日落前1小时至日落后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38255" y="315467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高楼林立的都市森林景观，科幻感十足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75116" y="349758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推荐拍摄点：</a:t>
            </a:r>
            <a:r>
              <a:rPr sz="1199" b="1">
                <a:solidFill>
                  <a:srgbClr val="7DF9FF"/>
                </a:solidFill>
                <a:latin typeface="Arial"/>
              </a:rPr>
              <a:t>73楼观景台西北角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75116" y="4183380"/>
            <a:ext cx="10238719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879"/>
              </a:lnSpc>
            </a:pPr>
            <a:r>
              <a:rPr sz="2399" b="1">
                <a:solidFill>
                  <a:srgbClr val="05D9E8"/>
                </a:solidFill>
                <a:latin typeface="Arial"/>
              </a:rPr>
              <a:t>🚆 </a:t>
            </a:r>
            <a:r>
              <a:rPr sz="2099" b="1">
                <a:solidFill>
                  <a:srgbClr val="05D9E8"/>
                </a:solidFill>
                <a:latin typeface="Arial"/>
              </a:rPr>
              <a:t>李子坝轻轨站 </a:t>
            </a:r>
            <a:r>
              <a:rPr sz="2099" b="1">
                <a:solidFill>
                  <a:srgbClr val="7DF9FF"/>
                </a:solidFill>
                <a:latin typeface="Arial"/>
              </a:rPr>
              <a:t>★魔幻交通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75116" y="473202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📍 </a:t>
            </a:r>
            <a:r>
              <a:rPr sz="1199">
                <a:solidFill>
                  <a:srgbClr val="FFFFFF"/>
                </a:solidFill>
                <a:latin typeface="Arial"/>
              </a:rPr>
              <a:t>位置坐标：29.5523°N, 106.5380°E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94476" y="4732020"/>
            <a:ext cx="5119359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✨ </a:t>
            </a:r>
            <a:r>
              <a:rPr sz="1199" b="1">
                <a:solidFill>
                  <a:srgbClr val="7DF9FF"/>
                </a:solidFill>
                <a:latin typeface="Arial"/>
              </a:rPr>
              <a:t>特色亮点：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75116" y="507492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🏢 </a:t>
            </a:r>
            <a:r>
              <a:rPr sz="1199">
                <a:solidFill>
                  <a:srgbClr val="FFFFFF"/>
                </a:solidFill>
                <a:latin typeface="Arial"/>
              </a:rPr>
              <a:t>地址：重庆市渝中区李子坝正街62号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38255" y="507492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轻轨穿楼而过的奇观，全球独一无二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75116" y="541782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🚇 </a:t>
            </a:r>
            <a:r>
              <a:rPr sz="1199">
                <a:solidFill>
                  <a:srgbClr val="FFFFFF"/>
                </a:solidFill>
                <a:latin typeface="Arial"/>
              </a:rPr>
              <a:t>交通：轨道交通2号线李子坝站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338255" y="541782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现代交通与建筑的完美融合典范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75116" y="576072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⏰ </a:t>
            </a:r>
            <a:r>
              <a:rPr sz="1199">
                <a:solidFill>
                  <a:srgbClr val="FFFFFF"/>
                </a:solidFill>
                <a:latin typeface="Arial"/>
              </a:rPr>
              <a:t>最佳拍摄时间：</a:t>
            </a:r>
            <a:r>
              <a:rPr sz="1199" b="1">
                <a:solidFill>
                  <a:srgbClr val="FFC857"/>
                </a:solidFill>
                <a:latin typeface="Arial"/>
              </a:rPr>
              <a:t>上午8:00-10:00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338255" y="576072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魔幻现实主义的城市景观代表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75116" y="6103619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6B77E5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推荐拍摄点：</a:t>
            </a:r>
            <a:r>
              <a:rPr sz="1199" b="1">
                <a:solidFill>
                  <a:srgbClr val="7DF9FF"/>
                </a:solidFill>
                <a:latin typeface="Arial"/>
              </a:rPr>
              <a:t>观景平台、李子坝正街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371600"/>
            <a:ext cx="5485028" cy="48006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7313371" y="3634740"/>
            <a:ext cx="3656685" cy="253746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7392" y="1371599"/>
            <a:ext cx="3108643" cy="2057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8895" y="548640"/>
            <a:ext cx="9751161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🎨 </a:t>
            </a:r>
            <a:r>
              <a:rPr sz="2699" b="1">
                <a:solidFill>
                  <a:srgbClr val="FF2A6D"/>
                </a:solidFill>
                <a:latin typeface="Arial"/>
              </a:rPr>
              <a:t>文创艺术点与两日行程建议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62674" y="1508760"/>
            <a:ext cx="499747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879"/>
              </a:lnSpc>
            </a:pPr>
            <a:r>
              <a:rPr sz="2399" b="1">
                <a:solidFill>
                  <a:srgbClr val="05D9E8"/>
                </a:solidFill>
                <a:latin typeface="Arial"/>
              </a:rPr>
              <a:t>🏭 </a:t>
            </a:r>
            <a:r>
              <a:rPr sz="2099" b="1">
                <a:solidFill>
                  <a:srgbClr val="05D9E8"/>
                </a:solidFill>
                <a:latin typeface="Arial"/>
              </a:rPr>
              <a:t>鹅岭二厂文创园 </a:t>
            </a:r>
            <a:r>
              <a:rPr sz="1799" b="1">
                <a:solidFill>
                  <a:srgbClr val="7DF9FF"/>
                </a:solidFill>
                <a:latin typeface="Arial"/>
              </a:rPr>
              <a:t>★工业遗迹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62674" y="1988819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6B77E5"/>
                </a:solidFill>
                <a:latin typeface="Arial"/>
              </a:rPr>
              <a:t>📍 </a:t>
            </a:r>
            <a:r>
              <a:rPr sz="1199">
                <a:solidFill>
                  <a:srgbClr val="FFFFFF"/>
                </a:solidFill>
                <a:latin typeface="Arial"/>
              </a:rPr>
              <a:t>地址详情：重庆市渝中区鹅岭正街1号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2674" y="233172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6B77E5"/>
                </a:solidFill>
                <a:latin typeface="Arial"/>
              </a:rPr>
              <a:t>🚇 </a:t>
            </a:r>
            <a:r>
              <a:rPr sz="1199">
                <a:solidFill>
                  <a:srgbClr val="FFFFFF"/>
                </a:solidFill>
                <a:latin typeface="Arial"/>
              </a:rPr>
              <a:t>交通方式：轨道交通1号线鹅岭站步行15分钟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62674" y="267462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FF2A6D"/>
                </a:solidFill>
                <a:latin typeface="Arial"/>
              </a:rPr>
              <a:t>✨ </a:t>
            </a:r>
            <a:r>
              <a:rPr sz="1199" b="1">
                <a:solidFill>
                  <a:srgbClr val="FFFFFF"/>
                </a:solidFill>
                <a:latin typeface="Arial"/>
              </a:rPr>
              <a:t>特色亮点：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06453" y="3017520"/>
            <a:ext cx="475369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老厂房改造的艺术区，保留工业遗迹风貌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06453" y="3291839"/>
            <a:ext cx="475369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天台城市景观，独特的城市观察视角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453" y="3566160"/>
            <a:ext cx="4753691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工业遗迹与现代艺术的完美碰撞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7150" y="3771900"/>
            <a:ext cx="3169127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339"/>
              </a:lnSpc>
            </a:pPr>
            <a:r>
              <a:rPr sz="1949" b="1">
                <a:solidFill>
                  <a:srgbClr val="05D9E8"/>
                </a:solidFill>
                <a:latin typeface="Arial"/>
              </a:rPr>
              <a:t>🗺️ </a:t>
            </a:r>
            <a:r>
              <a:rPr sz="1649" b="1">
                <a:solidFill>
                  <a:srgbClr val="05D9E8"/>
                </a:solidFill>
                <a:latin typeface="Arial"/>
              </a:rPr>
              <a:t>两日行程建议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2674" y="3909059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最佳拍摄时间：下午15:00-17:00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62674" y="425196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🔍 </a:t>
            </a:r>
            <a:r>
              <a:rPr sz="1199" b="1">
                <a:solidFill>
                  <a:srgbClr val="FFFFFF"/>
                </a:solidFill>
                <a:latin typeface="Arial"/>
              </a:rPr>
              <a:t>推荐拍摄点：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557150" y="4251960"/>
            <a:ext cx="316912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 b="1">
                <a:solidFill>
                  <a:srgbClr val="FF2A6D"/>
                </a:solidFill>
                <a:latin typeface="Arial"/>
              </a:rPr>
              <a:t>📅 </a:t>
            </a:r>
            <a:r>
              <a:rPr sz="1199" b="1">
                <a:solidFill>
                  <a:srgbClr val="FF2A6D"/>
                </a:solidFill>
                <a:latin typeface="Arial"/>
              </a:rPr>
              <a:t>第一天路线（工业怀旧主题）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57150" y="4526280"/>
            <a:ext cx="316912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15:00-17:00 鹅岭二厂文创园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06453" y="4594860"/>
            <a:ext cx="475369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天台、涂鸦墙、老厂房内部空间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57150" y="4800600"/>
            <a:ext cx="316912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17:30-18:30 李子坝轻轨站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7150" y="5074920"/>
            <a:ext cx="316912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19:00-22:00 洪崖洞夜景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557150" y="5349240"/>
            <a:ext cx="316912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 b="1">
                <a:solidFill>
                  <a:srgbClr val="7DF9FF"/>
                </a:solidFill>
                <a:latin typeface="Arial"/>
              </a:rPr>
              <a:t>📅 </a:t>
            </a:r>
            <a:r>
              <a:rPr sz="1199" b="1">
                <a:solidFill>
                  <a:srgbClr val="7DF9FF"/>
                </a:solidFill>
                <a:latin typeface="Arial"/>
              </a:rPr>
              <a:t>第二天路线（未来都市主题）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557150" y="5623559"/>
            <a:ext cx="316912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16:00-18:00 来福士广场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557150" y="5897880"/>
            <a:ext cx="316912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18:30-20:30 解放碑WFC观景台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609447" y="1371600"/>
            <a:ext cx="6703923" cy="48006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7922818" y="1371600"/>
            <a:ext cx="3656685" cy="27432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7922818" y="4457700"/>
            <a:ext cx="3656685" cy="171450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558" y="1440180"/>
            <a:ext cx="2483205" cy="1714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🚆 </a:t>
            </a:r>
            <a:r>
              <a:rPr sz="2699" b="1">
                <a:solidFill>
                  <a:srgbClr val="FF2A6D"/>
                </a:solidFill>
                <a:latin typeface="Arial"/>
              </a:rPr>
              <a:t>交通指南与实用贴士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5116" y="1508760"/>
            <a:ext cx="5972586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 b="1">
                <a:solidFill>
                  <a:srgbClr val="05D9E8"/>
                </a:solidFill>
                <a:latin typeface="Arial"/>
              </a:rPr>
              <a:t>🗺️ </a:t>
            </a:r>
            <a:r>
              <a:rPr sz="1649" b="1">
                <a:solidFill>
                  <a:srgbClr val="05D9E8"/>
                </a:solidFill>
                <a:latin typeface="Arial"/>
              </a:rPr>
              <a:t>景点间交通连接指南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75116" y="1988819"/>
            <a:ext cx="597258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➊ </a:t>
            </a:r>
            <a:r>
              <a:rPr sz="1349" b="1">
                <a:solidFill>
                  <a:srgbClr val="FFFFFF"/>
                </a:solidFill>
                <a:latin typeface="Arial"/>
              </a:rPr>
              <a:t>洪崖洞 → 来福士广场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40784" y="233172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👣 </a:t>
            </a:r>
            <a:r>
              <a:rPr sz="1199">
                <a:solidFill>
                  <a:srgbClr val="FFFFFF"/>
                </a:solidFill>
                <a:latin typeface="Arial"/>
              </a:rPr>
              <a:t>步行路线：约15分钟（1公里），沿江滨路步行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40784" y="260604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🚇 </a:t>
            </a:r>
            <a:r>
              <a:rPr sz="1199">
                <a:solidFill>
                  <a:srgbClr val="FFFFFF"/>
                </a:solidFill>
                <a:latin typeface="Arial"/>
              </a:rPr>
              <a:t>地铁路线：1号线小什字站→朝天门站（约10分钟）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40784" y="288036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🚕 </a:t>
            </a:r>
            <a:r>
              <a:rPr sz="1199">
                <a:solidFill>
                  <a:srgbClr val="FFFFFF"/>
                </a:solidFill>
                <a:latin typeface="Arial"/>
              </a:rPr>
              <a:t>出租车：约8分钟（高峰期可能堵车）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75116" y="3223260"/>
            <a:ext cx="597258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➋ </a:t>
            </a:r>
            <a:r>
              <a:rPr sz="1349" b="1">
                <a:solidFill>
                  <a:srgbClr val="FFFFFF"/>
                </a:solidFill>
                <a:latin typeface="Arial"/>
              </a:rPr>
              <a:t>来福士广场 → 解放碑WFC观景台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44708" y="3223260"/>
            <a:ext cx="341290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CCCCCC"/>
                </a:solidFill>
                <a:latin typeface="Arial"/>
              </a:rPr>
              <a:t>李子坝轻轨穿楼而过 - 必打卡点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044708" y="3497580"/>
            <a:ext cx="341290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979"/>
              </a:lnSpc>
            </a:pPr>
            <a:r>
              <a:rPr sz="1649" b="1">
                <a:solidFill>
                  <a:srgbClr val="FF2A6D"/>
                </a:solidFill>
                <a:latin typeface="Arial"/>
              </a:rPr>
              <a:t>🕰️ </a:t>
            </a:r>
            <a:r>
              <a:rPr sz="1499" b="1">
                <a:solidFill>
                  <a:srgbClr val="FF2A6D"/>
                </a:solidFill>
                <a:latin typeface="Arial"/>
              </a:rPr>
              <a:t>轻轨运行时间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40784" y="356616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👣 </a:t>
            </a:r>
            <a:r>
              <a:rPr sz="1199">
                <a:solidFill>
                  <a:srgbClr val="FFFFFF"/>
                </a:solidFill>
                <a:latin typeface="Arial"/>
              </a:rPr>
              <a:t>步行路线：约10分钟（500米），市中心核心区域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40784" y="384048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🚌 </a:t>
            </a:r>
            <a:r>
              <a:rPr sz="1199">
                <a:solidFill>
                  <a:srgbClr val="FFFFFF"/>
                </a:solidFill>
                <a:latin typeface="Arial"/>
              </a:rPr>
              <a:t>公交路线：181路，约5分钟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44708" y="3840480"/>
            <a:ext cx="341290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6:30 - 22:30 (周一至周日)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40784" y="411480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🚕 </a:t>
            </a:r>
            <a:r>
              <a:rPr sz="1199">
                <a:solidFill>
                  <a:srgbClr val="FFFFFF"/>
                </a:solidFill>
                <a:latin typeface="Arial"/>
              </a:rPr>
              <a:t>出租车：约5分钟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75116" y="4457700"/>
            <a:ext cx="597258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➌ </a:t>
            </a:r>
            <a:r>
              <a:rPr sz="1349" b="1">
                <a:solidFill>
                  <a:srgbClr val="FFFFFF"/>
                </a:solidFill>
                <a:latin typeface="Arial"/>
              </a:rPr>
              <a:t>解放碑WFC → 李子坝轻轨站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044708" y="4526280"/>
            <a:ext cx="341290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💡 </a:t>
            </a:r>
            <a:r>
              <a:rPr sz="1499" b="1">
                <a:solidFill>
                  <a:srgbClr val="7DF9FF"/>
                </a:solidFill>
                <a:latin typeface="Arial"/>
              </a:rPr>
              <a:t>实用贴士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40784" y="480060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🚇 </a:t>
            </a:r>
            <a:r>
              <a:rPr sz="1199">
                <a:solidFill>
                  <a:srgbClr val="FFFFFF"/>
                </a:solidFill>
                <a:latin typeface="Arial"/>
              </a:rPr>
              <a:t>地铁路线：2号线临江门站→李子坝站（约15分钟）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66597" y="4937759"/>
            <a:ext cx="316912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建议使用三脚架拍摄夜景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340784" y="507492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🚌 </a:t>
            </a:r>
            <a:r>
              <a:rPr sz="1199">
                <a:solidFill>
                  <a:srgbClr val="FFFFFF"/>
                </a:solidFill>
                <a:latin typeface="Arial"/>
              </a:rPr>
              <a:t>公交路线：261路，约20分钟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166597" y="5212080"/>
            <a:ext cx="316912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🧭 </a:t>
            </a:r>
            <a:r>
              <a:rPr sz="1199">
                <a:solidFill>
                  <a:srgbClr val="FFFFFF"/>
                </a:solidFill>
                <a:latin typeface="Arial"/>
              </a:rPr>
              <a:t>下载离线地图备用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40784" y="534924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🚕 </a:t>
            </a:r>
            <a:r>
              <a:rPr sz="1199">
                <a:solidFill>
                  <a:srgbClr val="FFFFFF"/>
                </a:solidFill>
                <a:latin typeface="Arial"/>
              </a:rPr>
              <a:t>出租车：约10分钟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66597" y="5486400"/>
            <a:ext cx="316912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⚠️ </a:t>
            </a:r>
            <a:r>
              <a:rPr sz="1199">
                <a:solidFill>
                  <a:srgbClr val="FFFFFF"/>
                </a:solidFill>
                <a:latin typeface="Arial"/>
              </a:rPr>
              <a:t>洪崖洞周末人流密集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66597" y="5760720"/>
            <a:ext cx="316912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🔒 </a:t>
            </a:r>
            <a:r>
              <a:rPr sz="1199">
                <a:solidFill>
                  <a:srgbClr val="FFFFFF"/>
                </a:solidFill>
                <a:latin typeface="Arial"/>
              </a:rPr>
              <a:t>夜间拍摄注意安全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851660"/>
            <a:ext cx="4631801" cy="2194560"/>
          </a:xfrm>
          <a:prstGeom prst="rect">
            <a:avLst/>
          </a:prstGeom>
          <a:solidFill>
            <a:srgbClr val="1A1A2E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338255" y="1851660"/>
            <a:ext cx="4631801" cy="219456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1218895" y="6172200"/>
            <a:ext cx="9751161" cy="411479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528" y="4320540"/>
            <a:ext cx="2590536" cy="1714500"/>
          </a:xfrm>
          <a:prstGeom prst="rect">
            <a:avLst/>
          </a:prstGeom>
        </p:spPr>
      </p:pic>
      <p:pic>
        <p:nvPicPr>
          <p:cNvPr id="6" name="Picture 5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0917" y="4320540"/>
            <a:ext cx="3046476" cy="1714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779"/>
              </a:lnSpc>
            </a:pPr>
            <a:r>
              <a:rPr sz="3149" b="1">
                <a:solidFill>
                  <a:srgbClr val="FF2A6D"/>
                </a:solidFill>
                <a:latin typeface="Arial"/>
              </a:rPr>
              <a:t>✨ </a:t>
            </a:r>
            <a:r>
              <a:rPr sz="2699" b="1">
                <a:solidFill>
                  <a:srgbClr val="FF2A6D"/>
                </a:solidFill>
                <a:latin typeface="Arial"/>
              </a:rPr>
              <a:t>两天行程安排详览</a:t>
            </a:r>
            <a:r>
              <a:rPr sz="3149" b="1">
                <a:solidFill>
                  <a:srgbClr val="FF2A6D"/>
                </a:solidFill>
                <a:latin typeface="Arial"/>
              </a:rPr>
              <a:t> ✨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8895" y="1303020"/>
            <a:ext cx="975116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339"/>
              </a:lnSpc>
            </a:pPr>
            <a:r>
              <a:rPr sz="1949" b="1">
                <a:solidFill>
                  <a:srgbClr val="05D9E8"/>
                </a:solidFill>
                <a:latin typeface="Arial"/>
              </a:rPr>
              <a:t>🔮 </a:t>
            </a:r>
            <a:r>
              <a:rPr sz="1649" b="1">
                <a:solidFill>
                  <a:srgbClr val="05D9E8"/>
                </a:solidFill>
                <a:latin typeface="Arial"/>
              </a:rPr>
              <a:t>精心规划的赛博朋克风体验路线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8895" y="1851660"/>
            <a:ext cx="4631801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519"/>
              </a:lnSpc>
            </a:pPr>
            <a:r>
              <a:rPr sz="2099" b="1">
                <a:solidFill>
                  <a:srgbClr val="FF2A6D"/>
                </a:solidFill>
                <a:latin typeface="Arial"/>
              </a:rPr>
              <a:t>🌆 </a:t>
            </a:r>
            <a:r>
              <a:rPr sz="1799" b="1">
                <a:solidFill>
                  <a:srgbClr val="FF2A6D"/>
                </a:solidFill>
                <a:latin typeface="Arial"/>
              </a:rPr>
              <a:t>第一天：经典赛博朋克打卡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38255" y="1851660"/>
            <a:ext cx="4631801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519"/>
              </a:lnSpc>
            </a:pPr>
            <a:r>
              <a:rPr sz="2099" b="1">
                <a:solidFill>
                  <a:srgbClr val="05D9E8"/>
                </a:solidFill>
                <a:latin typeface="Arial"/>
              </a:rPr>
              <a:t>🌉 </a:t>
            </a:r>
            <a:r>
              <a:rPr sz="1799" b="1">
                <a:solidFill>
                  <a:srgbClr val="05D9E8"/>
                </a:solidFill>
                <a:latin typeface="Arial"/>
              </a:rPr>
              <a:t>第二天：小众深度体验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2674" y="2468879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🌞 </a:t>
            </a:r>
            <a:r>
              <a:rPr sz="1349" b="1">
                <a:solidFill>
                  <a:srgbClr val="FFFFFF"/>
                </a:solidFill>
                <a:latin typeface="Arial"/>
              </a:rPr>
              <a:t>上午：洪崖洞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82034" y="2468879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🌞 </a:t>
            </a:r>
            <a:r>
              <a:rPr sz="1349" b="1">
                <a:solidFill>
                  <a:srgbClr val="FFFFFF"/>
                </a:solidFill>
                <a:latin typeface="Arial"/>
              </a:rPr>
              <a:t>上午：鹅岭二厂文创园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06453" y="2880360"/>
            <a:ext cx="390046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传统吊脚楼与未来感灯光完美融合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25813" y="2880360"/>
            <a:ext cx="390046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工业风改造区的艺术氛围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43779" y="3086100"/>
            <a:ext cx="731337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4139"/>
              </a:lnSpc>
            </a:pPr>
            <a:r>
              <a:rPr sz="3449">
                <a:solidFill>
                  <a:srgbClr val="FF2A6D"/>
                </a:solidFill>
                <a:latin typeface="Arial"/>
              </a:rPr>
              <a:t>📱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213835" y="3086100"/>
            <a:ext cx="731337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4139"/>
              </a:lnSpc>
            </a:pPr>
            <a:r>
              <a:rPr sz="3449">
                <a:solidFill>
                  <a:srgbClr val="05D9E8"/>
                </a:solidFill>
                <a:latin typeface="Arial"/>
              </a:rPr>
              <a:t>📷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2674" y="3223260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🌤️ </a:t>
            </a:r>
            <a:r>
              <a:rPr sz="1349" b="1">
                <a:solidFill>
                  <a:srgbClr val="FFFFFF"/>
                </a:solidFill>
                <a:latin typeface="Arial"/>
              </a:rPr>
              <a:t>下午：李子坝轻轨站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582034" y="3223260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🌤️ </a:t>
            </a:r>
            <a:r>
              <a:rPr sz="1349" b="1">
                <a:solidFill>
                  <a:srgbClr val="FFFFFF"/>
                </a:solidFill>
                <a:latin typeface="Arial"/>
              </a:rPr>
              <a:t>下午：长江索道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06453" y="3634740"/>
            <a:ext cx="390046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体验轻轨穿楼的3D魔幻奇观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825813" y="3634740"/>
            <a:ext cx="390046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空中俯瞰立体城市全貌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462674" y="3977639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🌃 </a:t>
            </a:r>
            <a:r>
              <a:rPr sz="1349" b="1">
                <a:solidFill>
                  <a:srgbClr val="FFFFFF"/>
                </a:solidFill>
                <a:latin typeface="Arial"/>
              </a:rPr>
              <a:t>晚上：来福士广场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582034" y="3977639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🌃 </a:t>
            </a:r>
            <a:r>
              <a:rPr sz="1349" b="1">
                <a:solidFill>
                  <a:srgbClr val="FFFFFF"/>
                </a:solidFill>
                <a:latin typeface="Arial"/>
              </a:rPr>
              <a:t>晚上：南滨路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706453" y="4389120"/>
            <a:ext cx="390046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欣赏未来感建筑群璀璨夜景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25813" y="4389120"/>
            <a:ext cx="3900464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最佳夜景观景台拍摄体验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18895" y="6172200"/>
            <a:ext cx="975116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799"/>
              </a:lnSpc>
            </a:pPr>
            <a:r>
              <a:rPr sz="1499" b="1">
                <a:solidFill>
                  <a:srgbClr val="7DF9FF"/>
                </a:solidFill>
                <a:latin typeface="Arial"/>
              </a:rPr>
              <a:t>📸 </a:t>
            </a:r>
            <a:r>
              <a:rPr sz="1349">
                <a:solidFill>
                  <a:srgbClr val="FFFFFF"/>
                </a:solidFill>
                <a:latin typeface="Arial"/>
              </a:rPr>
              <a:t>每日安排3个主要景点，确保充足拍照和深度体验时间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975116" y="1028700"/>
            <a:ext cx="6094476" cy="48006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3803" y="1028700"/>
            <a:ext cx="3199599" cy="4800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3779" y="342900"/>
            <a:ext cx="731337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159"/>
              </a:lnSpc>
            </a:pPr>
            <a:r>
              <a:rPr sz="1799">
                <a:solidFill>
                  <a:srgbClr val="FF2A6D"/>
                </a:solidFill>
                <a:latin typeface="Arial"/>
              </a:rPr>
              <a:t>⚡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213835" y="342900"/>
            <a:ext cx="731337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159"/>
              </a:lnSpc>
            </a:pPr>
            <a:r>
              <a:rPr sz="1799">
                <a:solidFill>
                  <a:srgbClr val="FF2A6D"/>
                </a:solidFill>
                <a:latin typeface="Arial"/>
              </a:rPr>
              <a:t>⚡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8895" y="1371600"/>
            <a:ext cx="5606917" cy="82295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3239"/>
              </a:lnSpc>
            </a:pPr>
            <a:r>
              <a:rPr sz="2699" b="1">
                <a:solidFill>
                  <a:srgbClr val="FF2A6D"/>
                </a:solidFill>
                <a:latin typeface="Arial"/>
              </a:rPr>
              <a:t>重庆赛博朋克风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8895" y="2194560"/>
            <a:ext cx="5606917" cy="82295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3239"/>
              </a:lnSpc>
            </a:pPr>
            <a:r>
              <a:rPr sz="2699" b="1">
                <a:solidFill>
                  <a:srgbClr val="FF2A6D"/>
                </a:solidFill>
                <a:latin typeface="Arial"/>
              </a:rPr>
              <a:t>朋友圈文案与照片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8895" y="3017520"/>
            <a:ext cx="5606917" cy="82295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3239"/>
              </a:lnSpc>
            </a:pPr>
            <a:r>
              <a:rPr sz="2699" b="1">
                <a:solidFill>
                  <a:srgbClr val="FF2A6D"/>
                </a:solidFill>
                <a:latin typeface="Arial"/>
              </a:rPr>
              <a:t>展示指南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8895" y="3977639"/>
            <a:ext cx="5606917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打造未来感十足的社交媒体内容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18895" y="4526280"/>
            <a:ext cx="5606917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让你的重庆之旅刷爆朋友圈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18895" y="5623559"/>
            <a:ext cx="5606917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📱 </a:t>
            </a:r>
            <a:r>
              <a:rPr sz="1199">
                <a:solidFill>
                  <a:srgbClr val="FFFFFF"/>
                </a:solidFill>
                <a:latin typeface="Arial"/>
              </a:rPr>
              <a:t>热爱摄影打卡的年轻旅行者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13371" y="5623559"/>
            <a:ext cx="3900464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🔮 </a:t>
            </a:r>
            <a:r>
              <a:rPr sz="1199">
                <a:solidFill>
                  <a:srgbClr val="FFFFFF"/>
                </a:solidFill>
                <a:latin typeface="Arial"/>
              </a:rPr>
              <a:t>城市探索记录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18895" y="6035040"/>
            <a:ext cx="5606917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💡 </a:t>
            </a:r>
            <a:r>
              <a:rPr sz="1199">
                <a:solidFill>
                  <a:srgbClr val="FFFFFF"/>
                </a:solidFill>
                <a:latin typeface="Arial"/>
              </a:rPr>
              <a:t>提升社交媒体影响力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13371" y="6035040"/>
            <a:ext cx="3900464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夜景摄影分享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645919"/>
            <a:ext cx="9751161" cy="24003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4251960"/>
            <a:ext cx="9751161" cy="2194560"/>
          </a:xfrm>
          <a:prstGeom prst="rect">
            <a:avLst/>
          </a:prstGeom>
          <a:solidFill>
            <a:srgbClr val="1A1A2E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218895" y="68580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✨ </a:t>
            </a:r>
            <a:r>
              <a:rPr sz="2699" b="1">
                <a:solidFill>
                  <a:srgbClr val="FF2A6D"/>
                </a:solidFill>
                <a:latin typeface="Arial"/>
              </a:rPr>
              <a:t>赛博朋克风格文案创作理念与核心要素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3779" y="1371600"/>
            <a:ext cx="609447" cy="4114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619"/>
              </a:lnSpc>
            </a:pPr>
            <a:r>
              <a:rPr sz="1349" b="1">
                <a:solidFill>
                  <a:srgbClr val="FF2A6D"/>
                </a:solidFill>
                <a:latin typeface="Arial"/>
              </a:rPr>
              <a:t>赛 博 朋 克 风 格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335725" y="1371600"/>
            <a:ext cx="609447" cy="4114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619"/>
              </a:lnSpc>
            </a:pPr>
            <a:r>
              <a:rPr sz="1349" b="1">
                <a:solidFill>
                  <a:srgbClr val="05D9E8"/>
                </a:solidFill>
                <a:latin typeface="Arial"/>
              </a:rPr>
              <a:t>文 案 创 作 指 南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62674" y="1714500"/>
            <a:ext cx="9263603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159"/>
              </a:lnSpc>
            </a:pPr>
            <a:r>
              <a:rPr sz="1799" b="1">
                <a:solidFill>
                  <a:srgbClr val="05D9E8"/>
                </a:solidFill>
                <a:latin typeface="Arial"/>
              </a:rPr>
              <a:t>🔹 </a:t>
            </a:r>
            <a:r>
              <a:rPr sz="1649" b="1">
                <a:solidFill>
                  <a:srgbClr val="05D9E8"/>
                </a:solidFill>
                <a:latin typeface="Arial"/>
              </a:rPr>
              <a:t>赛博朋克文案创作指南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28342" y="2263140"/>
            <a:ext cx="889793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 b="1">
                <a:solidFill>
                  <a:srgbClr val="7DF9FF"/>
                </a:solidFill>
                <a:latin typeface="Arial"/>
              </a:rPr>
              <a:t>风格特征：</a:t>
            </a:r>
            <a:r>
              <a:rPr sz="1199">
                <a:solidFill>
                  <a:srgbClr val="FFFFFF"/>
                </a:solidFill>
                <a:latin typeface="Arial"/>
              </a:rPr>
              <a:t>融合未来科技感与城市现实感，营造虚实交错的氛围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8342" y="2606040"/>
            <a:ext cx="889793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 b="1">
                <a:solidFill>
                  <a:srgbClr val="7DF9FF"/>
                </a:solidFill>
                <a:latin typeface="Arial"/>
              </a:rPr>
              <a:t>语言特色：</a:t>
            </a:r>
            <a:r>
              <a:rPr sz="1199">
                <a:solidFill>
                  <a:srgbClr val="FFFFFF"/>
                </a:solidFill>
                <a:latin typeface="Arial"/>
              </a:rPr>
              <a:t>简洁有力的表达，富有节奏感和视觉冲击力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28342" y="2948940"/>
            <a:ext cx="889793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 b="1">
                <a:solidFill>
                  <a:srgbClr val="7DF9FF"/>
                </a:solidFill>
                <a:latin typeface="Arial"/>
              </a:rPr>
              <a:t>核心元素：</a:t>
            </a:r>
            <a:r>
              <a:rPr sz="1199">
                <a:solidFill>
                  <a:srgbClr val="FFFFFF"/>
                </a:solidFill>
                <a:latin typeface="Arial"/>
              </a:rPr>
              <a:t>霓虹、光影、层叠、未来、科技、数字化生活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28342" y="3291839"/>
            <a:ext cx="889793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 b="1">
                <a:solidFill>
                  <a:srgbClr val="7DF9FF"/>
                </a:solidFill>
                <a:latin typeface="Arial"/>
              </a:rPr>
              <a:t>情感表达：</a:t>
            </a:r>
            <a:r>
              <a:rPr sz="1199">
                <a:solidFill>
                  <a:srgbClr val="FFFFFF"/>
                </a:solidFill>
                <a:latin typeface="Arial"/>
              </a:rPr>
              <a:t>在冰冷科技中寻找温暖人性，传统与未来的碰撞美学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62674" y="4320540"/>
            <a:ext cx="9263603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159"/>
              </a:lnSpc>
            </a:pPr>
            <a:r>
              <a:rPr sz="1799" b="1">
                <a:solidFill>
                  <a:srgbClr val="FF2A6D"/>
                </a:solidFill>
                <a:latin typeface="Arial"/>
              </a:rPr>
              <a:t>🔸 </a:t>
            </a:r>
            <a:r>
              <a:rPr sz="1649" b="1">
                <a:solidFill>
                  <a:srgbClr val="FF2A6D"/>
                </a:solidFill>
                <a:latin typeface="Arial"/>
              </a:rPr>
              <a:t>创作技巧详解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28342" y="4869179"/>
            <a:ext cx="889793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 b="1">
                <a:solidFill>
                  <a:srgbClr val="7DF9FF"/>
                </a:solidFill>
                <a:latin typeface="Arial"/>
              </a:rPr>
              <a:t>视觉化描述：</a:t>
            </a:r>
            <a:r>
              <a:rPr sz="1199">
                <a:solidFill>
                  <a:srgbClr val="FFFFFF"/>
                </a:solidFill>
                <a:latin typeface="Arial"/>
              </a:rPr>
              <a:t>用文字描绘光影效果，如"霓虹是城市的第二层皮肤"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28342" y="5212080"/>
            <a:ext cx="889793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 b="1">
                <a:solidFill>
                  <a:srgbClr val="7DF9FF"/>
                </a:solidFill>
                <a:latin typeface="Arial"/>
              </a:rPr>
              <a:t>时空交错：</a:t>
            </a:r>
            <a:r>
              <a:rPr sz="1199">
                <a:solidFill>
                  <a:srgbClr val="FFFFFF"/>
                </a:solidFill>
                <a:latin typeface="Arial"/>
              </a:rPr>
              <a:t>将现实与未来并置，创造奇幻的时空感受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28342" y="5554980"/>
            <a:ext cx="889793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 b="1">
                <a:solidFill>
                  <a:srgbClr val="7DF9FF"/>
                </a:solidFill>
                <a:latin typeface="Arial"/>
              </a:rPr>
              <a:t>符号运用：</a:t>
            </a:r>
            <a:r>
              <a:rPr sz="1199">
                <a:solidFill>
                  <a:srgbClr val="FFFFFF"/>
                </a:solidFill>
                <a:latin typeface="Arial"/>
              </a:rPr>
              <a:t>适当使用科技符号如</a:t>
            </a:r>
            <a:r>
              <a:rPr sz="1349">
                <a:solidFill>
                  <a:srgbClr val="FFC857"/>
                </a:solidFill>
                <a:latin typeface="Arial"/>
              </a:rPr>
              <a:t>✨🌉🌃</a:t>
            </a:r>
            <a:r>
              <a:rPr sz="1199">
                <a:solidFill>
                  <a:srgbClr val="FFFFFF"/>
                </a:solidFill>
                <a:latin typeface="Arial"/>
              </a:rPr>
              <a:t>等增强视觉表现力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828342" y="5897880"/>
            <a:ext cx="8897934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 b="1">
                <a:solidFill>
                  <a:srgbClr val="7DF9FF"/>
                </a:solidFill>
                <a:latin typeface="Arial"/>
              </a:rPr>
              <a:t>节奏控制：</a:t>
            </a:r>
            <a:r>
              <a:rPr sz="1199">
                <a:solidFill>
                  <a:srgbClr val="FFFFFF"/>
                </a:solidFill>
                <a:latin typeface="Arial"/>
              </a:rPr>
              <a:t>短句与长句交替，营造电影般的叙事节奏感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751161" y="6515100"/>
            <a:ext cx="1828342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079"/>
              </a:lnSpc>
            </a:pPr>
            <a:r>
              <a:rPr sz="899">
                <a:solidFill>
                  <a:srgbClr val="999999"/>
                </a:solidFill>
                <a:latin typeface="Arial"/>
              </a:rPr>
              <a:t>01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508760"/>
            <a:ext cx="9751161" cy="466344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447" y="2263140"/>
            <a:ext cx="609447" cy="3429000"/>
          </a:xfrm>
          <a:prstGeom prst="rect">
            <a:avLst/>
          </a:prstGeom>
          <a:solidFill>
            <a:srgbClr val="062121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9994940" y="548640"/>
            <a:ext cx="975116" cy="54864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779"/>
              </a:lnSpc>
            </a:pPr>
            <a:r>
              <a:rPr sz="3149" b="1">
                <a:solidFill>
                  <a:srgbClr val="FF2A6D"/>
                </a:solidFill>
                <a:latin typeface="Arial"/>
              </a:rPr>
              <a:t>🌆 </a:t>
            </a:r>
            <a:r>
              <a:rPr sz="2699" b="1">
                <a:solidFill>
                  <a:srgbClr val="FF2A6D"/>
                </a:solidFill>
                <a:latin typeface="Arial"/>
              </a:rPr>
              <a:t>精选赛博朋克风朋友圈文案展示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94940" y="548640"/>
            <a:ext cx="975116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239"/>
              </a:lnSpc>
            </a:pPr>
            <a:r>
              <a:rPr sz="2699">
                <a:solidFill>
                  <a:srgbClr val="7DF9FF"/>
                </a:solidFill>
                <a:latin typeface="Arial"/>
              </a:rPr>
              <a:t>📱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342" y="1714500"/>
            <a:ext cx="8532266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💫 </a:t>
            </a:r>
            <a:r>
              <a:rPr sz="2099" b="1">
                <a:solidFill>
                  <a:srgbClr val="05D9E8"/>
                </a:solidFill>
                <a:latin typeface="Arial"/>
              </a:rPr>
              <a:t>五大经典文案类型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447" y="2263140"/>
            <a:ext cx="609447" cy="3429000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ctr">
              <a:lnSpc>
                <a:spcPts val="1979"/>
              </a:lnSpc>
            </a:pPr>
            <a:r>
              <a:rPr sz="1649" b="1">
                <a:solidFill>
                  <a:srgbClr val="FF2A6D"/>
                </a:solidFill>
                <a:latin typeface="Arial"/>
              </a:rPr>
              <a:t>文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8342" y="2263140"/>
            <a:ext cx="853226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【未来之城类】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28342" y="2606040"/>
            <a:ext cx="8532266" cy="48006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"重庆的夜晚，霓虹是城市的第二层皮肤</a:t>
            </a:r>
            <a:r>
              <a:rPr sz="1499">
                <a:solidFill>
                  <a:srgbClr val="FFC857"/>
                </a:solidFill>
                <a:latin typeface="Arial"/>
              </a:rPr>
              <a:t>✨ </a:t>
            </a:r>
            <a:r>
              <a:rPr sz="1349">
                <a:solidFill>
                  <a:srgbClr val="FFFFFF"/>
                </a:solidFill>
                <a:latin typeface="Arial"/>
              </a:rPr>
              <a:t>#山城赛博朋克 #未来已来"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9447" y="2948940"/>
            <a:ext cx="609447" cy="3429000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ctr">
              <a:lnSpc>
                <a:spcPts val="1979"/>
              </a:lnSpc>
            </a:pPr>
            <a:r>
              <a:rPr sz="1649" b="1">
                <a:solidFill>
                  <a:srgbClr val="FF2A6D"/>
                </a:solidFill>
                <a:latin typeface="Arial"/>
              </a:rPr>
              <a:t>案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28342" y="3086100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适用场景：洪崖洞夜景、来福士广场灯光秀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28342" y="3360420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表达重点：城市夜景的未来感与科技美学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09447" y="3429000"/>
            <a:ext cx="609447" cy="3429000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ctr">
              <a:lnSpc>
                <a:spcPts val="1979"/>
              </a:lnSpc>
            </a:pPr>
            <a:r>
              <a:rPr sz="1649" b="1">
                <a:solidFill>
                  <a:srgbClr val="FF2A6D"/>
                </a:solidFill>
                <a:latin typeface="Arial"/>
              </a:rPr>
              <a:t>灵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28342" y="3771900"/>
            <a:ext cx="853226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【魔幻现实类】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828342" y="4114800"/>
            <a:ext cx="8532266" cy="48006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"在洪崖洞的灯光里，看见2049年的重庆模样</a:t>
            </a:r>
            <a:r>
              <a:rPr sz="1499">
                <a:solidFill>
                  <a:srgbClr val="FFC857"/>
                </a:solidFill>
                <a:latin typeface="Arial"/>
              </a:rPr>
              <a:t>🌉 </a:t>
            </a:r>
            <a:r>
              <a:rPr sz="1349">
                <a:solidFill>
                  <a:srgbClr val="FFFFFF"/>
                </a:solidFill>
                <a:latin typeface="Arial"/>
              </a:rPr>
              <a:t>#立体城市 #科幻照进现实"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447" y="3429000"/>
            <a:ext cx="609447" cy="3429000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ctr">
              <a:lnSpc>
                <a:spcPts val="1979"/>
              </a:lnSpc>
            </a:pPr>
            <a:r>
              <a:rPr sz="1649" b="1">
                <a:solidFill>
                  <a:srgbClr val="FF2A6D"/>
                </a:solidFill>
                <a:latin typeface="Arial"/>
              </a:rPr>
              <a:t>感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828342" y="4594860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适用场景：标志性建筑打卡、城市全景拍摄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28342" y="4869179"/>
            <a:ext cx="853226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表达重点：现实与幻想的时空交错感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828342" y="5280660"/>
            <a:ext cx="853226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【市井未来类】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28342" y="5623559"/>
            <a:ext cx="8532266" cy="48006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FFFF"/>
                </a:solidFill>
                <a:latin typeface="Arial"/>
              </a:rPr>
              <a:t>"老巷子的烟火气，遇上赛博格的霓虹光</a:t>
            </a:r>
            <a:r>
              <a:rPr sz="1499">
                <a:solidFill>
                  <a:srgbClr val="FFC857"/>
                </a:solidFill>
                <a:latin typeface="Arial"/>
              </a:rPr>
              <a:t>🌈 </a:t>
            </a:r>
            <a:r>
              <a:rPr sz="1349">
                <a:solidFill>
                  <a:srgbClr val="FFFFFF"/>
                </a:solidFill>
                <a:latin typeface="Arial"/>
              </a:rPr>
              <a:t>传统与未来的量子纠缠 #重庆奇遇记"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4114800"/>
            <a:ext cx="9751161" cy="171450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1920240"/>
            <a:ext cx="4631801" cy="192024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338255" y="1920240"/>
            <a:ext cx="4631801" cy="192024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1321" y="4183380"/>
            <a:ext cx="2400000" cy="13030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 b="1">
                <a:solidFill>
                  <a:srgbClr val="7DF9FF"/>
                </a:solidFill>
                <a:latin typeface="Arial"/>
              </a:rPr>
              <a:t>📸 </a:t>
            </a:r>
            <a:r>
              <a:rPr sz="2699" b="1">
                <a:solidFill>
                  <a:srgbClr val="FF2A6D"/>
                </a:solidFill>
                <a:latin typeface="Arial"/>
              </a:rPr>
              <a:t>照片与文案完美搭配的实战技巧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8895" y="1371600"/>
            <a:ext cx="975116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 b="1">
                <a:solidFill>
                  <a:srgbClr val="05D9E8"/>
                </a:solidFill>
                <a:latin typeface="Arial"/>
              </a:rPr>
              <a:t>✨ </a:t>
            </a:r>
            <a:r>
              <a:rPr sz="1649" b="1">
                <a:solidFill>
                  <a:srgbClr val="05D9E8"/>
                </a:solidFill>
                <a:latin typeface="Arial"/>
              </a:rPr>
              <a:t>照片文案搭配黄金法则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2674" y="1988819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FF2A6D"/>
                </a:solidFill>
                <a:latin typeface="Arial"/>
              </a:rPr>
              <a:t>🏙️ </a:t>
            </a:r>
            <a:r>
              <a:rPr sz="1349" b="1">
                <a:solidFill>
                  <a:srgbClr val="FFFFFF"/>
                </a:solidFill>
                <a:latin typeface="Arial"/>
              </a:rPr>
              <a:t>构图与文案呼应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82034" y="1988819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FF2A6D"/>
                </a:solidFill>
                <a:latin typeface="Arial"/>
              </a:rPr>
              <a:t>🎨 </a:t>
            </a:r>
            <a:r>
              <a:rPr sz="1349" b="1">
                <a:solidFill>
                  <a:srgbClr val="FFFFFF"/>
                </a:solidFill>
                <a:latin typeface="Arial"/>
              </a:rPr>
              <a:t>色彩与情绪匹配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62674" y="2400300"/>
            <a:ext cx="414424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垂直构图配"层叠"主题文案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582034" y="2400300"/>
            <a:ext cx="414424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蓝紫色调：配"数字江湖"类文案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62674" y="2743200"/>
            <a:ext cx="414424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光影对比配"未来感"文案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582034" y="2743200"/>
            <a:ext cx="414424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金黄暖光：配"市井未来"类文案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2674" y="3086100"/>
            <a:ext cx="414424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全景俯拍配"宏大叙事"文案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582034" y="3086100"/>
            <a:ext cx="414424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彩虹霓虹：配"电子丛林"类文案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62674" y="4183380"/>
            <a:ext cx="4144243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FF2A6D"/>
                </a:solidFill>
                <a:latin typeface="Arial"/>
              </a:rPr>
              <a:t>⏱️ </a:t>
            </a:r>
            <a:r>
              <a:rPr sz="1349" b="1">
                <a:solidFill>
                  <a:srgbClr val="FFFFFF"/>
                </a:solidFill>
                <a:latin typeface="Arial"/>
              </a:rPr>
              <a:t>时间节点优化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2674" y="4594860"/>
            <a:ext cx="926360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黄金时段（19:30-21:00）：灯光初亮，配"</a:t>
            </a:r>
            <a:r>
              <a:rPr sz="1199" b="1">
                <a:solidFill>
                  <a:srgbClr val="FFC857"/>
                </a:solidFill>
                <a:latin typeface="Arial"/>
              </a:rPr>
              <a:t>苏醒</a:t>
            </a:r>
            <a:r>
              <a:rPr sz="1199">
                <a:solidFill>
                  <a:srgbClr val="FFFFFF"/>
                </a:solidFill>
                <a:latin typeface="Arial"/>
              </a:rPr>
              <a:t>"主题文案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62674" y="4937759"/>
            <a:ext cx="926360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深夜时段（21:00-23:00）：霓虹璀璨，配"</a:t>
            </a:r>
            <a:r>
              <a:rPr sz="1199" b="1">
                <a:solidFill>
                  <a:srgbClr val="FFC857"/>
                </a:solidFill>
                <a:latin typeface="Arial"/>
              </a:rPr>
              <a:t>迷失</a:t>
            </a:r>
            <a:r>
              <a:rPr sz="1199">
                <a:solidFill>
                  <a:srgbClr val="FFFFFF"/>
                </a:solidFill>
                <a:latin typeface="Arial"/>
              </a:rPr>
              <a:t>"主题文案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62674" y="5280660"/>
            <a:ext cx="926360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拍摄建议：多角度取景，为不同文案风格预留素材选择空间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970056" y="6240780"/>
            <a:ext cx="609447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519"/>
              </a:lnSpc>
            </a:pPr>
            <a:r>
              <a:rPr sz="2099">
                <a:solidFill>
                  <a:srgbClr val="FF2A6D"/>
                </a:solidFill>
                <a:latin typeface="Arial"/>
              </a:rPr>
              <a:t>📱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6703923" y="2194560"/>
            <a:ext cx="4266133" cy="260604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1508760"/>
            <a:ext cx="9751161" cy="54864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703923" y="4937759"/>
            <a:ext cx="4266133" cy="75438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2618" y="5760720"/>
            <a:ext cx="457085" cy="685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779"/>
              </a:lnSpc>
            </a:pPr>
            <a:r>
              <a:rPr sz="3149" b="1">
                <a:solidFill>
                  <a:srgbClr val="FF2A6D"/>
                </a:solidFill>
                <a:latin typeface="Arial"/>
              </a:rPr>
              <a:t>✨ </a:t>
            </a:r>
            <a:r>
              <a:rPr sz="2699" b="1">
                <a:solidFill>
                  <a:srgbClr val="FF2A6D"/>
                </a:solidFill>
                <a:latin typeface="Arial"/>
              </a:rPr>
              <a:t>朋友圈文案创作总结与行动指南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8895" y="1508760"/>
            <a:ext cx="9751161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📝 </a:t>
            </a:r>
            <a:r>
              <a:rPr sz="2099" b="1">
                <a:solidFill>
                  <a:srgbClr val="05D9E8"/>
                </a:solidFill>
                <a:latin typeface="Arial"/>
              </a:rPr>
              <a:t>创作原则总结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8895" y="2194560"/>
            <a:ext cx="487558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👁️ </a:t>
            </a:r>
            <a:r>
              <a:rPr sz="1499" b="1">
                <a:solidFill>
                  <a:srgbClr val="7DF9FF"/>
                </a:solidFill>
                <a:latin typeface="Arial"/>
              </a:rPr>
              <a:t>视觉先行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03923" y="2194560"/>
            <a:ext cx="4266133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🚀 </a:t>
            </a:r>
            <a:r>
              <a:rPr sz="2099" b="1">
                <a:solidFill>
                  <a:srgbClr val="05D9E8"/>
                </a:solidFill>
                <a:latin typeface="Arial"/>
              </a:rPr>
              <a:t>实践行动建议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06453" y="2606040"/>
            <a:ext cx="4388022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文案为照片服务，增强而非干扰视觉表达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25813" y="2811779"/>
            <a:ext cx="4022354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FFC857"/>
                </a:solidFill>
                <a:latin typeface="Arial"/>
              </a:rPr>
              <a:t>📚 </a:t>
            </a:r>
            <a:r>
              <a:rPr sz="1349" b="1">
                <a:solidFill>
                  <a:srgbClr val="FFC857"/>
                </a:solidFill>
                <a:latin typeface="Arial"/>
              </a:rPr>
              <a:t>建立文案素材库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18895" y="3086100"/>
            <a:ext cx="487558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💖 </a:t>
            </a:r>
            <a:r>
              <a:rPr sz="1499" b="1">
                <a:solidFill>
                  <a:srgbClr val="7DF9FF"/>
                </a:solidFill>
                <a:latin typeface="Arial"/>
              </a:rPr>
              <a:t>情感共鸣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25813" y="3223260"/>
            <a:ext cx="4022354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FFC857"/>
                </a:solidFill>
                <a:latin typeface="Arial"/>
              </a:rPr>
              <a:t>🔄 </a:t>
            </a:r>
            <a:r>
              <a:rPr sz="1349" b="1">
                <a:solidFill>
                  <a:srgbClr val="FFC857"/>
                </a:solidFill>
                <a:latin typeface="Arial"/>
              </a:rPr>
              <a:t>多样化尝试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06453" y="3497580"/>
            <a:ext cx="4388022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在科技冷峻中注入人文温度，引发观者共鸣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825813" y="3634740"/>
            <a:ext cx="4022354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FFC857"/>
                </a:solidFill>
                <a:latin typeface="Arial"/>
              </a:rPr>
              <a:t>👥 </a:t>
            </a:r>
            <a:r>
              <a:rPr sz="1349" b="1">
                <a:solidFill>
                  <a:srgbClr val="FFC857"/>
                </a:solidFill>
                <a:latin typeface="Arial"/>
              </a:rPr>
              <a:t>互动优化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218895" y="3977639"/>
            <a:ext cx="487558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✅ </a:t>
            </a:r>
            <a:r>
              <a:rPr sz="1499" b="1">
                <a:solidFill>
                  <a:srgbClr val="7DF9FF"/>
                </a:solidFill>
                <a:latin typeface="Arial"/>
              </a:rPr>
              <a:t>品质把控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25813" y="4046220"/>
            <a:ext cx="4022354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 b="1">
                <a:solidFill>
                  <a:srgbClr val="FFC857"/>
                </a:solidFill>
                <a:latin typeface="Arial"/>
              </a:rPr>
              <a:t>🔍 </a:t>
            </a:r>
            <a:r>
              <a:rPr sz="1349" b="1">
                <a:solidFill>
                  <a:srgbClr val="FFC857"/>
                </a:solidFill>
                <a:latin typeface="Arial"/>
              </a:rPr>
              <a:t>持续学习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06453" y="4389120"/>
            <a:ext cx="4388022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精选用词，避免堆砌，追求简洁有力的表达效果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218895" y="4869179"/>
            <a:ext cx="487558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🌟 </a:t>
            </a:r>
            <a:r>
              <a:rPr sz="1499" b="1">
                <a:solidFill>
                  <a:srgbClr val="7DF9FF"/>
                </a:solidFill>
                <a:latin typeface="Arial"/>
              </a:rPr>
              <a:t>个性化表达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03923" y="4937759"/>
            <a:ext cx="4266133" cy="75438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159"/>
              </a:lnSpc>
            </a:pPr>
            <a:r>
              <a:rPr sz="1799" b="1">
                <a:solidFill>
                  <a:srgbClr val="7DF9FF"/>
                </a:solidFill>
                <a:latin typeface="Arial"/>
              </a:rPr>
              <a:t>🔮 </a:t>
            </a:r>
            <a:r>
              <a:rPr sz="1649" b="1">
                <a:solidFill>
                  <a:srgbClr val="7DF9FF"/>
                </a:solidFill>
                <a:latin typeface="Arial"/>
              </a:rPr>
              <a:t>后续延展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706453" y="5280660"/>
            <a:ext cx="4388022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439"/>
              </a:lnSpc>
            </a:pPr>
            <a:r>
              <a:rPr sz="1199">
                <a:solidFill>
                  <a:srgbClr val="FFFFFF"/>
                </a:solidFill>
                <a:latin typeface="Arial"/>
              </a:rPr>
              <a:t>结合个人体验，避免模板化，展现独特视角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218895" y="5760720"/>
            <a:ext cx="731337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可扩展至其他城市的赛博朋克风格文案创作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218895" y="6103619"/>
            <a:ext cx="731337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• </a:t>
            </a:r>
            <a:r>
              <a:rPr sz="1199">
                <a:solidFill>
                  <a:srgbClr val="FFFFFF"/>
                </a:solidFill>
                <a:latin typeface="Arial"/>
              </a:rPr>
              <a:t>结合季节变化和节日主题，丰富文案创作维度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2057400"/>
            <a:ext cx="5485028" cy="260604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4937759"/>
            <a:ext cx="9751161" cy="13716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371" y="2333004"/>
            <a:ext cx="3656685" cy="20548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8895" y="685800"/>
            <a:ext cx="9751161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599"/>
              </a:lnSpc>
            </a:pPr>
            <a:r>
              <a:rPr sz="2999">
                <a:solidFill>
                  <a:srgbClr val="FF2A6D"/>
                </a:solidFill>
                <a:latin typeface="Arial"/>
              </a:rPr>
              <a:t>💰 </a:t>
            </a:r>
            <a:r>
              <a:rPr sz="2699" b="1">
                <a:solidFill>
                  <a:srgbClr val="FF2A6D"/>
                </a:solidFill>
                <a:latin typeface="Arial"/>
              </a:rPr>
              <a:t>预算规划与旅行主题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8895" y="1371600"/>
            <a:ext cx="975116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699"/>
              </a:lnSpc>
            </a:pPr>
            <a:r>
              <a:rPr sz="2249">
                <a:solidFill>
                  <a:srgbClr val="05D9E8"/>
                </a:solidFill>
                <a:latin typeface="Arial"/>
              </a:rPr>
              <a:t>✨ </a:t>
            </a:r>
            <a:r>
              <a:rPr sz="1949" b="1">
                <a:solidFill>
                  <a:srgbClr val="05D9E8"/>
                </a:solidFill>
                <a:latin typeface="Arial"/>
              </a:rPr>
              <a:t>2000元预算内的高品质赛博朋克体验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62674" y="2125980"/>
            <a:ext cx="4997470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>
                <a:solidFill>
                  <a:srgbClr val="7DF9FF"/>
                </a:solidFill>
                <a:latin typeface="Arial"/>
              </a:rPr>
              <a:t>📊 </a:t>
            </a:r>
            <a:r>
              <a:rPr sz="1799" b="1">
                <a:solidFill>
                  <a:srgbClr val="7DF9FF"/>
                </a:solidFill>
                <a:latin typeface="Arial"/>
              </a:rPr>
              <a:t>预算分配明细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2674" y="260604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● </a:t>
            </a:r>
            <a:r>
              <a:rPr sz="1349">
                <a:solidFill>
                  <a:srgbClr val="FFFFFF"/>
                </a:solidFill>
                <a:latin typeface="Arial"/>
              </a:rPr>
              <a:t>住宿费用：</a:t>
            </a:r>
            <a:r>
              <a:rPr sz="1349" b="1">
                <a:solidFill>
                  <a:srgbClr val="FF2A6D"/>
                </a:solidFill>
                <a:latin typeface="Arial"/>
              </a:rPr>
              <a:t>600元</a:t>
            </a:r>
            <a:r>
              <a:rPr sz="1349">
                <a:solidFill>
                  <a:srgbClr val="FFFFFF"/>
                </a:solidFill>
                <a:latin typeface="Arial"/>
              </a:rPr>
              <a:t>（两晚精品民宿）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62674" y="294894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● </a:t>
            </a:r>
            <a:r>
              <a:rPr sz="1349">
                <a:solidFill>
                  <a:srgbClr val="FFFFFF"/>
                </a:solidFill>
                <a:latin typeface="Arial"/>
              </a:rPr>
              <a:t>餐饮开支：</a:t>
            </a:r>
            <a:r>
              <a:rPr sz="1349" b="1">
                <a:solidFill>
                  <a:srgbClr val="FF2A6D"/>
                </a:solidFill>
                <a:latin typeface="Arial"/>
              </a:rPr>
              <a:t>500元</a:t>
            </a:r>
            <a:r>
              <a:rPr sz="1349">
                <a:solidFill>
                  <a:srgbClr val="FFFFFF"/>
                </a:solidFill>
                <a:latin typeface="Arial"/>
              </a:rPr>
              <a:t>（特色火锅+地道小吃）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62674" y="3291839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● </a:t>
            </a:r>
            <a:r>
              <a:rPr sz="1349">
                <a:solidFill>
                  <a:srgbClr val="FFFFFF"/>
                </a:solidFill>
                <a:latin typeface="Arial"/>
              </a:rPr>
              <a:t>交通费用：</a:t>
            </a:r>
            <a:r>
              <a:rPr sz="1349" b="1">
                <a:solidFill>
                  <a:srgbClr val="FF2A6D"/>
                </a:solidFill>
                <a:latin typeface="Arial"/>
              </a:rPr>
              <a:t>200元</a:t>
            </a:r>
            <a:r>
              <a:rPr sz="1349">
                <a:solidFill>
                  <a:srgbClr val="FFFFFF"/>
                </a:solidFill>
                <a:latin typeface="Arial"/>
              </a:rPr>
              <a:t>（打车+轻轨出行）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2674" y="3634740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● </a:t>
            </a:r>
            <a:r>
              <a:rPr sz="1349">
                <a:solidFill>
                  <a:srgbClr val="FFFFFF"/>
                </a:solidFill>
                <a:latin typeface="Arial"/>
              </a:rPr>
              <a:t>景点门票：</a:t>
            </a:r>
            <a:r>
              <a:rPr sz="1349" b="1">
                <a:solidFill>
                  <a:srgbClr val="FF2A6D"/>
                </a:solidFill>
                <a:latin typeface="Arial"/>
              </a:rPr>
              <a:t>200元</a:t>
            </a:r>
            <a:r>
              <a:rPr sz="1349">
                <a:solidFill>
                  <a:srgbClr val="FFFFFF"/>
                </a:solidFill>
                <a:latin typeface="Arial"/>
              </a:rPr>
              <a:t>（各景点参观费用）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62674" y="3977639"/>
            <a:ext cx="499747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● </a:t>
            </a:r>
            <a:r>
              <a:rPr sz="1349">
                <a:solidFill>
                  <a:srgbClr val="FFFFFF"/>
                </a:solidFill>
                <a:latin typeface="Arial"/>
              </a:rPr>
              <a:t>其他支出：</a:t>
            </a:r>
            <a:r>
              <a:rPr sz="1349" b="1">
                <a:solidFill>
                  <a:srgbClr val="FF2A6D"/>
                </a:solidFill>
                <a:latin typeface="Arial"/>
              </a:rPr>
              <a:t>500元</a:t>
            </a:r>
            <a:r>
              <a:rPr sz="1349">
                <a:solidFill>
                  <a:srgbClr val="FFFFFF"/>
                </a:solidFill>
                <a:latin typeface="Arial"/>
              </a:rPr>
              <a:t>（摄影装备租赁等）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62674" y="5006340"/>
            <a:ext cx="926360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>
                <a:solidFill>
                  <a:srgbClr val="7DF9FF"/>
                </a:solidFill>
                <a:latin typeface="Arial"/>
              </a:rPr>
              <a:t>🎯 </a:t>
            </a:r>
            <a:r>
              <a:rPr sz="1799" b="1">
                <a:solidFill>
                  <a:srgbClr val="7DF9FF"/>
                </a:solidFill>
                <a:latin typeface="Arial"/>
              </a:rPr>
              <a:t>旅行主题核心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2674" y="5349240"/>
            <a:ext cx="426613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✦ </a:t>
            </a:r>
            <a:r>
              <a:rPr sz="1199">
                <a:solidFill>
                  <a:srgbClr val="FFFFFF"/>
                </a:solidFill>
                <a:latin typeface="Arial"/>
              </a:rPr>
              <a:t>"高科技、低生活"赛博朋克核心美学体验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94476" y="534924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✦ </a:t>
            </a:r>
            <a:r>
              <a:rPr sz="1199">
                <a:solidFill>
                  <a:srgbClr val="FFFFFF"/>
                </a:solidFill>
                <a:latin typeface="Arial"/>
              </a:rPr>
              <a:t>深度感受霓虹灯光营造的未来氛围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62674" y="5692140"/>
            <a:ext cx="426613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✦ </a:t>
            </a:r>
            <a:r>
              <a:rPr sz="1199">
                <a:solidFill>
                  <a:srgbClr val="FFFFFF"/>
                </a:solidFill>
                <a:latin typeface="Arial"/>
              </a:rPr>
              <a:t>重点体验重庆独特的立体城市结构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4476" y="569214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✦ </a:t>
            </a:r>
            <a:r>
              <a:rPr sz="1199">
                <a:solidFill>
                  <a:srgbClr val="FFFFFF"/>
                </a:solidFill>
                <a:latin typeface="Arial"/>
              </a:rPr>
              <a:t>专业摄影指导助力完美打卡体验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62674" y="5966460"/>
            <a:ext cx="926360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05D9E8"/>
                </a:solidFill>
                <a:latin typeface="Arial"/>
              </a:rPr>
              <a:t>✦ </a:t>
            </a:r>
            <a:r>
              <a:rPr sz="1199">
                <a:solidFill>
                  <a:srgbClr val="FFFFFF"/>
                </a:solidFill>
                <a:latin typeface="Arial"/>
              </a:rPr>
              <a:t>合理节奏安排确保深度游览质量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783080"/>
            <a:ext cx="6094476" cy="17145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3634740"/>
            <a:ext cx="6094476" cy="17145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7557150" y="5143500"/>
            <a:ext cx="3412906" cy="102870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3723" y="1783080"/>
            <a:ext cx="1919759" cy="28803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779"/>
              </a:lnSpc>
            </a:pPr>
            <a:r>
              <a:rPr sz="3149" b="1">
                <a:solidFill>
                  <a:srgbClr val="FF2A6D"/>
                </a:solidFill>
                <a:latin typeface="Arial"/>
              </a:rPr>
              <a:t>🌆 </a:t>
            </a:r>
            <a:r>
              <a:rPr sz="2699" b="1">
                <a:solidFill>
                  <a:srgbClr val="FF2A6D"/>
                </a:solidFill>
                <a:latin typeface="Arial"/>
              </a:rPr>
              <a:t>开启你的赛博朋克重庆之旅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8895" y="1234439"/>
            <a:ext cx="9751161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879"/>
              </a:lnSpc>
            </a:pPr>
            <a:r>
              <a:rPr sz="2399" b="1">
                <a:solidFill>
                  <a:srgbClr val="05D9E8"/>
                </a:solidFill>
                <a:latin typeface="Arial"/>
              </a:rPr>
              <a:t>✨ </a:t>
            </a:r>
            <a:r>
              <a:rPr sz="2099" b="1">
                <a:solidFill>
                  <a:srgbClr val="05D9E8"/>
                </a:solidFill>
                <a:latin typeface="Arial"/>
              </a:rPr>
              <a:t>总结与行动建议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2674" y="1851660"/>
            <a:ext cx="5606917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 b="1">
                <a:solidFill>
                  <a:srgbClr val="7DF9FF"/>
                </a:solidFill>
                <a:latin typeface="Arial"/>
              </a:rPr>
              <a:t>🔮 </a:t>
            </a:r>
            <a:r>
              <a:rPr sz="1649" b="1">
                <a:solidFill>
                  <a:srgbClr val="7DF9FF"/>
                </a:solidFill>
                <a:latin typeface="Arial"/>
              </a:rPr>
              <a:t>核心亮点回顾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62674" y="226314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体验中国最具赛博朋克风格的山城魅力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62674" y="253746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打卡独一无二的3D魔幻城市景观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2674" y="2811779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专业摄影技巧助力完美作品创作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62674" y="308610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2000元预算实现高品质深度体验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62674" y="3703320"/>
            <a:ext cx="5606917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 b="1">
                <a:solidFill>
                  <a:srgbClr val="7DF9FF"/>
                </a:solidFill>
                <a:latin typeface="Arial"/>
              </a:rPr>
              <a:t>🧳 </a:t>
            </a:r>
            <a:r>
              <a:rPr sz="1649" b="1">
                <a:solidFill>
                  <a:srgbClr val="7DF9FF"/>
                </a:solidFill>
                <a:latin typeface="Arial"/>
              </a:rPr>
              <a:t>出发前准备建议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2674" y="411480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提前预订精品民宿确保住宿体验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62674" y="438912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准备专业摄影设备或租赁相关器材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62674" y="4663440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下载离线地图避免在复杂地形中迷路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57150" y="4732020"/>
            <a:ext cx="3412906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CCCCCC"/>
                </a:solidFill>
                <a:latin typeface="Arial"/>
              </a:rPr>
              <a:t>来福士广场未来都市景观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62674" y="4937759"/>
            <a:ext cx="5606917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关注天气预报选择最佳拍摄时机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800929" y="5212080"/>
            <a:ext cx="2925348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FFC857"/>
                </a:solidFill>
                <a:latin typeface="Arial"/>
              </a:rPr>
              <a:t>🚀 </a:t>
            </a:r>
            <a:r>
              <a:rPr sz="1499" b="1">
                <a:solidFill>
                  <a:srgbClr val="FFC857"/>
                </a:solidFill>
                <a:latin typeface="Arial"/>
              </a:rPr>
              <a:t>后续展望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800929" y="5554980"/>
            <a:ext cx="2925348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📷 </a:t>
            </a:r>
            <a:r>
              <a:rPr sz="1199">
                <a:solidFill>
                  <a:srgbClr val="FFFFFF"/>
                </a:solidFill>
                <a:latin typeface="Arial"/>
              </a:rPr>
              <a:t>将精彩照片制作成专属旅行相册</a:t>
            </a:r>
            <a:r>
              <a:rPr sz="1349" b="1">
                <a:solidFill>
                  <a:srgbClr val="FF2A6D"/>
                </a:solidFill>
                <a:latin typeface="Arial"/>
              </a:rPr>
              <a:t> →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447" y="6172200"/>
            <a:ext cx="10970056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439"/>
              </a:lnSpc>
            </a:pPr>
            <a:r>
              <a:rPr sz="1199">
                <a:solidFill>
                  <a:srgbClr val="05D9E8"/>
                </a:solidFill>
                <a:latin typeface="Arial"/>
              </a:rPr>
              <a:t>赛博朋克重庆 · 感受未来都市脉搏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0056" y="6515100"/>
            <a:ext cx="609447" cy="20573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079"/>
              </a:lnSpc>
            </a:pPr>
            <a:r>
              <a:rPr sz="899">
                <a:solidFill>
                  <a:srgbClr val="999999"/>
                </a:solidFill>
                <a:latin typeface="Arial"/>
              </a:rPr>
              <a:t>8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028700"/>
            <a:ext cx="9751161" cy="48006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1218895" y="5486400"/>
            <a:ext cx="9751161" cy="68580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8095" y="2743200"/>
            <a:ext cx="1828342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8895" y="1028700"/>
            <a:ext cx="9751161" cy="10287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239"/>
              </a:lnSpc>
            </a:pPr>
            <a:r>
              <a:rPr sz="2699" b="1">
                <a:solidFill>
                  <a:srgbClr val="FF2A6D"/>
                </a:solidFill>
                <a:latin typeface="Arial"/>
              </a:rPr>
              <a:t>重庆赛博朋克风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8895" y="205740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519"/>
              </a:lnSpc>
            </a:pPr>
            <a:r>
              <a:rPr sz="2099" b="1">
                <a:solidFill>
                  <a:srgbClr val="05D9E8"/>
                </a:solidFill>
                <a:latin typeface="Arial"/>
              </a:rPr>
              <a:t>第一天行程：都市层叠景观体验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342" y="2743200"/>
            <a:ext cx="426613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>
                <a:solidFill>
                  <a:srgbClr val="7DF9FF"/>
                </a:solidFill>
                <a:latin typeface="Arial"/>
              </a:rPr>
              <a:t>🕒 </a:t>
            </a:r>
            <a:r>
              <a:rPr sz="1649" b="1">
                <a:solidFill>
                  <a:srgbClr val="05D9E8"/>
                </a:solidFill>
                <a:latin typeface="Arial"/>
              </a:rPr>
              <a:t>第一天行程概览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28342" y="3154679"/>
            <a:ext cx="426613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→ </a:t>
            </a:r>
            <a:r>
              <a:rPr sz="1199">
                <a:solidFill>
                  <a:srgbClr val="FFFFFF"/>
                </a:solidFill>
                <a:latin typeface="Arial"/>
              </a:rPr>
              <a:t>上午：李子坝轻轨穿楼体验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28342" y="3497580"/>
            <a:ext cx="426613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→ </a:t>
            </a:r>
            <a:r>
              <a:rPr sz="1199">
                <a:solidFill>
                  <a:srgbClr val="FFFFFF"/>
                </a:solidFill>
                <a:latin typeface="Arial"/>
              </a:rPr>
              <a:t>上午：皇冠大扶梯立体交通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28342" y="3840480"/>
            <a:ext cx="426613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→ </a:t>
            </a:r>
            <a:r>
              <a:rPr sz="1199">
                <a:solidFill>
                  <a:srgbClr val="FFFFFF"/>
                </a:solidFill>
                <a:latin typeface="Arial"/>
              </a:rPr>
              <a:t>下午：解放碑商圈摩天大楼群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28342" y="4183380"/>
            <a:ext cx="426613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→ </a:t>
            </a:r>
            <a:r>
              <a:rPr sz="1199">
                <a:solidFill>
                  <a:srgbClr val="FFFFFF"/>
                </a:solidFill>
                <a:latin typeface="Arial"/>
              </a:rPr>
              <a:t>下午：民俗文化馆传统与现代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28342" y="4526280"/>
            <a:ext cx="426613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→ </a:t>
            </a:r>
            <a:r>
              <a:rPr sz="1199">
                <a:solidFill>
                  <a:srgbClr val="FFFFFF"/>
                </a:solidFill>
                <a:latin typeface="Arial"/>
              </a:rPr>
              <a:t>傍晚：大剧院江滩两江交汇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28342" y="4869179"/>
            <a:ext cx="4266133" cy="27432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→ </a:t>
            </a:r>
            <a:r>
              <a:rPr sz="1199">
                <a:solidFill>
                  <a:srgbClr val="FFFFFF"/>
                </a:solidFill>
                <a:latin typeface="Arial"/>
              </a:rPr>
              <a:t>夜间：洪崖洞赛博朋克夜景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18895" y="548640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📷 </a:t>
            </a:r>
            <a:r>
              <a:rPr sz="1199">
                <a:solidFill>
                  <a:srgbClr val="FFFFFF"/>
                </a:solidFill>
                <a:latin typeface="Arial"/>
              </a:rPr>
              <a:t>行程特色：拍照打卡为主，时间安排宽松，充分体验</a:t>
            </a:r>
            <a:r>
              <a:rPr sz="1199" b="1">
                <a:solidFill>
                  <a:srgbClr val="FF2A6D"/>
                </a:solidFill>
                <a:latin typeface="Arial"/>
              </a:rPr>
              <a:t> 8D魔都 </a:t>
            </a:r>
            <a:r>
              <a:rPr sz="1199">
                <a:solidFill>
                  <a:srgbClr val="FFFFFF"/>
                </a:solidFill>
                <a:latin typeface="Arial"/>
              </a:rPr>
              <a:t>层叠立体景观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03923" y="5486400"/>
            <a:ext cx="426613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✨ </a:t>
            </a:r>
            <a:r>
              <a:rPr sz="1199" b="1">
                <a:solidFill>
                  <a:srgbClr val="FFC857"/>
                </a:solidFill>
                <a:latin typeface="Arial"/>
              </a:rPr>
              <a:t>未来科技感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9447" y="6515100"/>
            <a:ext cx="2437790" cy="20573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079"/>
              </a:lnSpc>
            </a:pPr>
            <a:r>
              <a:rPr sz="899">
                <a:solidFill>
                  <a:srgbClr val="999999"/>
                </a:solidFill>
                <a:latin typeface="Arial"/>
              </a:rPr>
              <a:t>重庆赛博朋克之旅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0056" y="6515100"/>
            <a:ext cx="609447" cy="20573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259"/>
              </a:lnSpc>
            </a:pPr>
            <a:r>
              <a:rPr sz="1049">
                <a:solidFill>
                  <a:srgbClr val="05D9E8"/>
                </a:solidFill>
                <a:latin typeface="Arial"/>
              </a:rPr>
              <a:t>01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609447" y="342900"/>
            <a:ext cx="10970056" cy="58293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7313371" y="1714500"/>
            <a:ext cx="3656685" cy="3086100"/>
          </a:xfrm>
          <a:prstGeom prst="rect">
            <a:avLst/>
          </a:prstGeom>
          <a:noFill/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3271" y="1714500"/>
            <a:ext cx="2056885" cy="3086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🌆 </a:t>
            </a:r>
            <a:r>
              <a:rPr sz="2699" b="1">
                <a:solidFill>
                  <a:srgbClr val="FF2A6D"/>
                </a:solidFill>
                <a:latin typeface="Arial"/>
              </a:rPr>
              <a:t>上午行程：魔幻轻轨与立体交通体验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8895" y="1371600"/>
            <a:ext cx="5485028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 b="1">
                <a:solidFill>
                  <a:srgbClr val="05D9E8"/>
                </a:solidFill>
                <a:latin typeface="Arial"/>
              </a:rPr>
              <a:t>⏱ </a:t>
            </a:r>
            <a:r>
              <a:rPr sz="1649" b="1">
                <a:solidFill>
                  <a:srgbClr val="05D9E8"/>
                </a:solidFill>
                <a:latin typeface="Arial"/>
              </a:rPr>
              <a:t>09:00-10:30 李子坝轻轨站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8895" y="1851660"/>
            <a:ext cx="5485028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体验"轻轨穿楼"的魔幻场景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8895" y="2194560"/>
            <a:ext cx="5485028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最具代表性的赛博朋克元素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18895" y="2537460"/>
            <a:ext cx="5485028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最佳拍照角度：站外观景平台仰拍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18895" y="2880360"/>
            <a:ext cx="5485028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🕙 </a:t>
            </a:r>
            <a:r>
              <a:rPr sz="1199">
                <a:solidFill>
                  <a:srgbClr val="FFFFFF"/>
                </a:solidFill>
                <a:latin typeface="Arial"/>
              </a:rPr>
              <a:t>最佳拍摄时间：上午10:00前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18895" y="3223260"/>
            <a:ext cx="5485028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🎨 </a:t>
            </a:r>
            <a:r>
              <a:rPr sz="1199">
                <a:solidFill>
                  <a:srgbClr val="FFFFFF"/>
                </a:solidFill>
                <a:latin typeface="Arial"/>
              </a:rPr>
              <a:t>调色技巧：突出金属感，增加蓝紫色调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18895" y="3771900"/>
            <a:ext cx="5485028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339"/>
              </a:lnSpc>
            </a:pPr>
            <a:r>
              <a:rPr sz="1949" b="1">
                <a:solidFill>
                  <a:srgbClr val="05D9E8"/>
                </a:solidFill>
                <a:latin typeface="Arial"/>
              </a:rPr>
              <a:t>⏱ </a:t>
            </a:r>
            <a:r>
              <a:rPr sz="1649" b="1">
                <a:solidFill>
                  <a:srgbClr val="05D9E8"/>
                </a:solidFill>
                <a:latin typeface="Arial"/>
              </a:rPr>
              <a:t>10:30-11:30 皇冠大扶梯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18895" y="4251960"/>
            <a:ext cx="5485028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亚洲第二长扶梯，体验山城立体交通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18895" y="4594860"/>
            <a:ext cx="5485028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拍照建议：从底部仰拍，展现纵深感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13371" y="4869179"/>
            <a:ext cx="3656685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259"/>
              </a:lnSpc>
            </a:pPr>
            <a:r>
              <a:rPr sz="1049">
                <a:solidFill>
                  <a:srgbClr val="CCCCCC"/>
                </a:solidFill>
                <a:latin typeface="Arial"/>
              </a:rPr>
              <a:t>李子坝轻轨穿楼实景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218895" y="4937759"/>
            <a:ext cx="5485028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📏 </a:t>
            </a:r>
            <a:r>
              <a:rPr sz="1199">
                <a:solidFill>
                  <a:srgbClr val="FFFFFF"/>
                </a:solidFill>
                <a:latin typeface="Arial"/>
              </a:rPr>
              <a:t>构图：广角镜头拍摄扶梯与建筑对比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18895" y="5280660"/>
            <a:ext cx="5485028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FFC857"/>
                </a:solidFill>
                <a:latin typeface="Arial"/>
              </a:rPr>
              <a:t>🚶 </a:t>
            </a:r>
            <a:r>
              <a:rPr sz="1199">
                <a:solidFill>
                  <a:srgbClr val="FFFFFF"/>
                </a:solidFill>
                <a:latin typeface="Arial"/>
              </a:rPr>
              <a:t>交通衔接：步行10分钟即可到达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360609" y="6172200"/>
            <a:ext cx="1218895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r">
              <a:lnSpc>
                <a:spcPts val="1079"/>
              </a:lnSpc>
            </a:pPr>
            <a:r>
              <a:rPr sz="899">
                <a:solidFill>
                  <a:srgbClr val="999999"/>
                </a:solidFill>
                <a:latin typeface="Arial"/>
              </a:rPr>
              <a:t>01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6460144" y="1371600"/>
            <a:ext cx="5119359" cy="3429000"/>
          </a:xfrm>
          <a:prstGeom prst="rect">
            <a:avLst/>
          </a:prstGeom>
          <a:solidFill>
            <a:srgbClr val="1A1A2E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09447" y="1371600"/>
            <a:ext cx="5119359" cy="24003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09447" y="3977639"/>
            <a:ext cx="5119359" cy="24003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09447" y="342900"/>
            <a:ext cx="10970056" cy="822959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460144" y="5006340"/>
            <a:ext cx="5119359" cy="137160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7" name="Picture 6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8504" y="1440180"/>
            <a:ext cx="4482639" cy="28803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75116" y="342900"/>
            <a:ext cx="10238719" cy="82295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239"/>
              </a:lnSpc>
            </a:pPr>
            <a:r>
              <a:rPr sz="2699" b="1">
                <a:solidFill>
                  <a:srgbClr val="05D9E8"/>
                </a:solidFill>
                <a:latin typeface="Arial"/>
              </a:rPr>
              <a:t>⏱️ </a:t>
            </a:r>
            <a:r>
              <a:rPr sz="2399" b="1">
                <a:solidFill>
                  <a:srgbClr val="FF2A6D"/>
                </a:solidFill>
                <a:latin typeface="Arial"/>
              </a:rPr>
              <a:t>下午行程：现代都市与文化融合探索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13835" y="342900"/>
            <a:ext cx="975116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239"/>
              </a:lnSpc>
            </a:pPr>
            <a:r>
              <a:rPr sz="2699">
                <a:solidFill>
                  <a:srgbClr val="FF2A6D"/>
                </a:solidFill>
                <a:latin typeface="Arial"/>
              </a:rPr>
              <a:t>🌆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75116" y="1440180"/>
            <a:ext cx="4388022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519"/>
              </a:lnSpc>
            </a:pPr>
            <a:r>
              <a:rPr sz="2099" b="1">
                <a:solidFill>
                  <a:srgbClr val="05D9E8"/>
                </a:solidFill>
                <a:latin typeface="Arial"/>
              </a:rPr>
              <a:t>🕙 </a:t>
            </a:r>
            <a:r>
              <a:rPr sz="1799" b="1">
                <a:solidFill>
                  <a:srgbClr val="05D9E8"/>
                </a:solidFill>
                <a:latin typeface="Arial"/>
              </a:rPr>
              <a:t>12:00-14:00 解放碑商圈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75116" y="192024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🏙️ </a:t>
            </a:r>
            <a:r>
              <a:rPr sz="1199">
                <a:solidFill>
                  <a:srgbClr val="FFFFFF"/>
                </a:solidFill>
                <a:latin typeface="Arial"/>
              </a:rPr>
              <a:t>现代摩天大楼与传统建筑的碰撞融合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75116" y="226314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📸 </a:t>
            </a:r>
            <a:r>
              <a:rPr sz="1199">
                <a:solidFill>
                  <a:srgbClr val="FFFFFF"/>
                </a:solidFill>
                <a:latin typeface="Arial"/>
              </a:rPr>
              <a:t>拍照重点：捕捉高楼林立的都市景观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75116" y="260604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✨ </a:t>
            </a:r>
            <a:r>
              <a:rPr sz="1199">
                <a:solidFill>
                  <a:srgbClr val="FFFFFF"/>
                </a:solidFill>
                <a:latin typeface="Arial"/>
              </a:rPr>
              <a:t>视觉效果：寻找反射玻璃幕墙的光影效果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75116" y="294894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🍜 </a:t>
            </a:r>
            <a:r>
              <a:rPr sz="1199">
                <a:solidFill>
                  <a:srgbClr val="FFFFFF"/>
                </a:solidFill>
                <a:latin typeface="Arial"/>
              </a:rPr>
              <a:t>午餐体验：品尝重庆小面或火锅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75116" y="4046220"/>
            <a:ext cx="4388022" cy="411479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519"/>
              </a:lnSpc>
            </a:pPr>
            <a:r>
              <a:rPr sz="2099" b="1">
                <a:solidFill>
                  <a:srgbClr val="05D9E8"/>
                </a:solidFill>
                <a:latin typeface="Arial"/>
              </a:rPr>
              <a:t>🕝 </a:t>
            </a:r>
            <a:r>
              <a:rPr sz="1799" b="1">
                <a:solidFill>
                  <a:srgbClr val="05D9E8"/>
                </a:solidFill>
                <a:latin typeface="Arial"/>
              </a:rPr>
              <a:t>14:30-16:00 民俗文化馆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82034" y="4389120"/>
            <a:ext cx="4875580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619"/>
              </a:lnSpc>
            </a:pPr>
            <a:r>
              <a:rPr sz="1349">
                <a:solidFill>
                  <a:srgbClr val="FF2A6D"/>
                </a:solidFill>
                <a:latin typeface="Arial"/>
              </a:rPr>
              <a:t>✨ </a:t>
            </a:r>
            <a:r>
              <a:rPr sz="1199">
                <a:solidFill>
                  <a:srgbClr val="CCCCCC"/>
                </a:solidFill>
                <a:latin typeface="Arial"/>
              </a:rPr>
              <a:t>重庆现代都市夜景展示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75116" y="452628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🎭 </a:t>
            </a:r>
            <a:r>
              <a:rPr sz="1199">
                <a:solidFill>
                  <a:srgbClr val="FFFFFF"/>
                </a:solidFill>
                <a:latin typeface="Arial"/>
              </a:rPr>
              <a:t>了解重庆传统文化与现代艺术的创新融合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75116" y="4869179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🏮 </a:t>
            </a:r>
            <a:r>
              <a:rPr sz="1199">
                <a:solidFill>
                  <a:srgbClr val="FFFFFF"/>
                </a:solidFill>
                <a:latin typeface="Arial"/>
              </a:rPr>
              <a:t>参观重点：传统建筑元素的现代化演绎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703923" y="507492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979"/>
              </a:lnSpc>
            </a:pPr>
            <a:r>
              <a:rPr sz="1649" b="1">
                <a:solidFill>
                  <a:srgbClr val="7DF9FF"/>
                </a:solidFill>
                <a:latin typeface="Arial"/>
              </a:rPr>
              <a:t>💡 </a:t>
            </a:r>
            <a:r>
              <a:rPr sz="1499" b="1">
                <a:solidFill>
                  <a:srgbClr val="7DF9FF"/>
                </a:solidFill>
                <a:latin typeface="Arial"/>
              </a:rPr>
              <a:t>赛博朋克摄影技巧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75116" y="521208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⏳ </a:t>
            </a:r>
            <a:r>
              <a:rPr sz="1199">
                <a:solidFill>
                  <a:srgbClr val="FFFFFF"/>
                </a:solidFill>
                <a:latin typeface="Arial"/>
              </a:rPr>
              <a:t>文化体验：山城历史与未来科技的对话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703923" y="548640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🔹 </a:t>
            </a:r>
            <a:r>
              <a:rPr sz="1199">
                <a:solidFill>
                  <a:srgbClr val="FFFFFF"/>
                </a:solidFill>
                <a:latin typeface="Arial"/>
              </a:rPr>
              <a:t>寻找霓虹灯反射和高对比度光影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75116" y="555498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799"/>
              </a:lnSpc>
            </a:pPr>
            <a:r>
              <a:rPr sz="1499">
                <a:solidFill>
                  <a:srgbClr val="7DF9FF"/>
                </a:solidFill>
                <a:latin typeface="Arial"/>
              </a:rPr>
              <a:t>🚕 </a:t>
            </a:r>
            <a:r>
              <a:rPr sz="1199">
                <a:solidFill>
                  <a:srgbClr val="FFFFFF"/>
                </a:solidFill>
                <a:latin typeface="Arial"/>
              </a:rPr>
              <a:t>交通安排：从解放碑打车约10分钟即可到达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703923" y="5829300"/>
            <a:ext cx="4631801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🔹 </a:t>
            </a:r>
            <a:r>
              <a:rPr sz="1199">
                <a:solidFill>
                  <a:srgbClr val="FFFFFF"/>
                </a:solidFill>
                <a:latin typeface="Arial"/>
              </a:rPr>
              <a:t>雨后拍摄可获得更多反光和氛围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43779" y="6035040"/>
            <a:ext cx="975116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3239"/>
              </a:lnSpc>
            </a:pPr>
            <a:r>
              <a:rPr sz="2699">
                <a:solidFill>
                  <a:srgbClr val="05D9E8"/>
                </a:solidFill>
                <a:latin typeface="Arial"/>
              </a:rPr>
              <a:t>📱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1218895" y="1371600"/>
            <a:ext cx="4875580" cy="4800600"/>
          </a:xfrm>
          <a:prstGeom prst="rect">
            <a:avLst/>
          </a:prstGeom>
          <a:solidFill>
            <a:srgbClr val="1A1A2E"/>
          </a:solidFill>
          <a:ln w="12700">
            <a:solidFill>
              <a:srgbClr val="05D9E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6703923" y="1371600"/>
            <a:ext cx="4266133" cy="3429000"/>
          </a:xfrm>
          <a:prstGeom prst="rect">
            <a:avLst/>
          </a:prstGeom>
          <a:solidFill>
            <a:srgbClr val="1A1A2E"/>
          </a:solidFill>
          <a:ln w="12700">
            <a:solidFill>
              <a:srgbClr val="FF2A6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6703923" y="5486400"/>
            <a:ext cx="4266133" cy="685800"/>
          </a:xfrm>
          <a:prstGeom prst="rect">
            <a:avLst/>
          </a:prstGeom>
          <a:solidFill>
            <a:srgbClr val="062121"/>
          </a:solidFill>
          <a:ln w="12700">
            <a:solidFill>
              <a:srgbClr val="7DF9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5813" y="1793800"/>
            <a:ext cx="4022354" cy="25845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8895" y="548640"/>
            <a:ext cx="9751161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3599"/>
              </a:lnSpc>
            </a:pPr>
            <a:r>
              <a:rPr sz="2999" b="1">
                <a:solidFill>
                  <a:srgbClr val="FF2A6D"/>
                </a:solidFill>
                <a:latin typeface="Arial"/>
              </a:rPr>
              <a:t>🌆 </a:t>
            </a:r>
            <a:r>
              <a:rPr sz="2699" b="1">
                <a:solidFill>
                  <a:srgbClr val="FF2A6D"/>
                </a:solidFill>
                <a:latin typeface="Arial"/>
              </a:rPr>
              <a:t>傍晚至夜间：江景与赛博朋克夜景巡礼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62674" y="1508760"/>
            <a:ext cx="4388022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⏱ </a:t>
            </a:r>
            <a:r>
              <a:rPr sz="1949" b="1">
                <a:solidFill>
                  <a:srgbClr val="05D9E8"/>
                </a:solidFill>
                <a:latin typeface="Arial"/>
              </a:rPr>
              <a:t>17:00-19:00 大剧院江滩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62674" y="212598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欣赏两江交汇的壮丽自然景色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62674" y="2468879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黄昏拍摄：捕捉建筑剪影与江面倒影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62674" y="2811779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技术要点：使用长曝光拍摄江面倒影效果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62674" y="3154679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最佳机位：选择能同时拍到建筑与江景的角度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62674" y="3703320"/>
            <a:ext cx="4388022" cy="54864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2699"/>
              </a:lnSpc>
            </a:pPr>
            <a:r>
              <a:rPr sz="2249" b="1">
                <a:solidFill>
                  <a:srgbClr val="05D9E8"/>
                </a:solidFill>
                <a:latin typeface="Arial"/>
              </a:rPr>
              <a:t>⏱ </a:t>
            </a:r>
            <a:r>
              <a:rPr sz="1949" b="1">
                <a:solidFill>
                  <a:srgbClr val="05D9E8"/>
                </a:solidFill>
                <a:latin typeface="Arial"/>
              </a:rPr>
              <a:t>19:30-21:30 洪崖洞夜景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62674" y="432054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重庆最具代表性的赛博朋克风格夜景地标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2674" y="466344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最佳拍摄机位：千厮门大桥或对岸观景点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03923" y="4937759"/>
            <a:ext cx="4266133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1619"/>
              </a:lnSpc>
            </a:pPr>
            <a:r>
              <a:rPr sz="1349">
                <a:solidFill>
                  <a:srgbClr val="05D9E8"/>
                </a:solidFill>
                <a:latin typeface="Arial"/>
              </a:rPr>
              <a:t>📸 </a:t>
            </a:r>
            <a:r>
              <a:rPr sz="1049">
                <a:solidFill>
                  <a:srgbClr val="CCCCCC"/>
                </a:solidFill>
                <a:latin typeface="Arial"/>
              </a:rPr>
              <a:t>洪崖洞赛博朋克风格夜景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62674" y="500634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必备装备：三脚架进行长曝光拍摄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62674" y="534924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拍摄技巧：使用2-5秒长曝光捕捉霓虹灯光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25813" y="5486400"/>
            <a:ext cx="4022354" cy="6858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ctr">
              <a:lnSpc>
                <a:spcPts val="2159"/>
              </a:lnSpc>
            </a:pPr>
            <a:r>
              <a:rPr sz="1799" b="1">
                <a:solidFill>
                  <a:srgbClr val="7DF9FF"/>
                </a:solidFill>
                <a:latin typeface="Arial"/>
              </a:rPr>
              <a:t>💡 </a:t>
            </a:r>
            <a:r>
              <a:rPr sz="1199">
                <a:solidFill>
                  <a:srgbClr val="FFFFFF"/>
                </a:solidFill>
                <a:latin typeface="Arial"/>
              </a:rPr>
              <a:t>拍摄小贴士：携带备用电池，夜间拍摄耗电量大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62674" y="5692140"/>
            <a:ext cx="4388022" cy="342900"/>
          </a:xfrm>
          <a:prstGeom prst="rect">
            <a:avLst/>
          </a:prstGeom>
          <a:noFill/>
        </p:spPr>
        <p:txBody>
          <a:bodyPr wrap="square" lIns="0" rIns="0" tIns="0" bIns="0" anchor="ctr">
            <a:noAutofit/>
          </a:bodyPr>
          <a:lstStyle/>
          <a:p>
            <a:pPr algn="l">
              <a:lnSpc>
                <a:spcPts val="1619"/>
              </a:lnSpc>
            </a:pPr>
            <a:r>
              <a:rPr sz="1349">
                <a:solidFill>
                  <a:srgbClr val="7DF9FF"/>
                </a:solidFill>
                <a:latin typeface="Arial"/>
              </a:rPr>
              <a:t>● </a:t>
            </a:r>
            <a:r>
              <a:rPr sz="1199">
                <a:solidFill>
                  <a:srgbClr val="FFFFFF"/>
                </a:solidFill>
                <a:latin typeface="Arial"/>
              </a:rPr>
              <a:t>后期调色：加强紫色和青色饱和度，突出赛博感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 "1", "ContentProducer": "001191330101MA27WPYJ18xliu", "ProduceID": "81c0fd97-62d1-41af-b845-01476fac9b91", "ReserveCode1": "iflow", "ContentPropagator": "iflow", "PropagateID": "iflow", "ReserveCode2": "iflow"}</vt:lpwstr>
  </property>
</Properties>
</file>

<file path=docProps/thumbnail.jpeg>
</file>